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91"/>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19" r:id="rId44"/>
    <p:sldId id="320" r:id="rId45"/>
    <p:sldId id="332" r:id="rId46"/>
    <p:sldId id="333" r:id="rId47"/>
    <p:sldId id="334" r:id="rId48"/>
    <p:sldId id="335" r:id="rId49"/>
    <p:sldId id="336" r:id="rId50"/>
    <p:sldId id="337" r:id="rId51"/>
    <p:sldId id="294" r:id="rId52"/>
    <p:sldId id="297" r:id="rId53"/>
    <p:sldId id="298" r:id="rId54"/>
    <p:sldId id="299" r:id="rId55"/>
    <p:sldId id="295" r:id="rId56"/>
    <p:sldId id="258" r:id="rId57"/>
    <p:sldId id="259" r:id="rId58"/>
    <p:sldId id="260" r:id="rId59"/>
    <p:sldId id="261" r:id="rId60"/>
    <p:sldId id="263" r:id="rId61"/>
    <p:sldId id="262" r:id="rId62"/>
    <p:sldId id="264" r:id="rId63"/>
    <p:sldId id="265" r:id="rId64"/>
    <p:sldId id="275" r:id="rId65"/>
    <p:sldId id="266" r:id="rId66"/>
    <p:sldId id="267" r:id="rId67"/>
    <p:sldId id="268" r:id="rId68"/>
    <p:sldId id="269" r:id="rId69"/>
    <p:sldId id="270" r:id="rId70"/>
    <p:sldId id="271" r:id="rId71"/>
    <p:sldId id="272" r:id="rId72"/>
    <p:sldId id="274" r:id="rId73"/>
    <p:sldId id="273" r:id="rId74"/>
    <p:sldId id="276" r:id="rId75"/>
    <p:sldId id="277" r:id="rId76"/>
    <p:sldId id="278" r:id="rId77"/>
    <p:sldId id="279" r:id="rId78"/>
    <p:sldId id="280" r:id="rId79"/>
    <p:sldId id="361" r:id="rId80"/>
    <p:sldId id="362" r:id="rId81"/>
    <p:sldId id="281" r:id="rId82"/>
    <p:sldId id="325" r:id="rId83"/>
    <p:sldId id="326" r:id="rId84"/>
    <p:sldId id="327" r:id="rId85"/>
    <p:sldId id="328" r:id="rId86"/>
    <p:sldId id="368" r:id="rId87"/>
    <p:sldId id="366" r:id="rId88"/>
    <p:sldId id="367" r:id="rId89"/>
    <p:sldId id="365"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437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är</a:t>
            </a:r>
            <a:r>
              <a:rPr lang="en-US" dirty="0" smtClean="0"/>
              <a:t> </a:t>
            </a:r>
            <a:r>
              <a:rPr lang="en-US" dirty="0" err="1" smtClean="0"/>
              <a:t>dagens</a:t>
            </a:r>
            <a:r>
              <a:rPr lang="en-US" dirty="0" smtClean="0"/>
              <a:t> agenda.</a:t>
            </a:r>
          </a:p>
          <a:p>
            <a:endParaRPr lang="en-US" dirty="0" smtClean="0"/>
          </a:p>
          <a:p>
            <a:r>
              <a:rPr lang="en-US" dirty="0" smtClean="0"/>
              <a:t>Vi</a:t>
            </a:r>
            <a:r>
              <a:rPr lang="en-US" baseline="0" dirty="0" smtClean="0"/>
              <a:t> </a:t>
            </a:r>
            <a:r>
              <a:rPr lang="en-US" baseline="0" dirty="0" err="1" smtClean="0"/>
              <a:t>börjar</a:t>
            </a:r>
            <a:r>
              <a:rPr lang="en-US" baseline="0" dirty="0" smtClean="0"/>
              <a:t> med </a:t>
            </a:r>
            <a:r>
              <a:rPr lang="en-US" baseline="0" dirty="0" err="1" smtClean="0"/>
              <a:t>att</a:t>
            </a:r>
            <a:r>
              <a:rPr lang="en-US" baseline="0" dirty="0" smtClean="0"/>
              <a:t> </a:t>
            </a:r>
            <a:r>
              <a:rPr lang="en-US" baseline="0" dirty="0" err="1" smtClean="0"/>
              <a:t>berätta</a:t>
            </a:r>
            <a:r>
              <a:rPr lang="en-US" baseline="0" dirty="0" smtClean="0"/>
              <a:t> </a:t>
            </a:r>
            <a:r>
              <a:rPr lang="en-US" baseline="0" dirty="0" err="1" smtClean="0"/>
              <a:t>varför</a:t>
            </a:r>
            <a:r>
              <a:rPr lang="en-US" baseline="0" dirty="0" smtClean="0"/>
              <a:t> </a:t>
            </a:r>
            <a:r>
              <a:rPr lang="en-US" baseline="0" dirty="0" err="1" smtClean="0"/>
              <a:t>vårt</a:t>
            </a:r>
            <a:r>
              <a:rPr lang="en-US" baseline="0" dirty="0" smtClean="0"/>
              <a:t> </a:t>
            </a:r>
            <a:r>
              <a:rPr lang="en-US" baseline="0" dirty="0" err="1" smtClean="0"/>
              <a:t>exjobb</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intresse</a:t>
            </a:r>
            <a:r>
              <a:rPr lang="en-US" baseline="0" dirty="0" smtClean="0"/>
              <a:t>, </a:t>
            </a:r>
            <a:r>
              <a:rPr lang="en-US" baseline="0" dirty="0" err="1" smtClean="0"/>
              <a:t>och</a:t>
            </a:r>
            <a:r>
              <a:rPr lang="en-US" baseline="0" dirty="0" smtClean="0"/>
              <a:t> </a:t>
            </a:r>
            <a:r>
              <a:rPr lang="en-US" baseline="0" dirty="0" err="1" smtClean="0"/>
              <a:t>vad</a:t>
            </a:r>
            <a:r>
              <a:rPr lang="en-US" baseline="0" dirty="0" smtClean="0"/>
              <a:t> </a:t>
            </a:r>
            <a:r>
              <a:rPr lang="en-US" baseline="0" dirty="0" err="1" smtClean="0"/>
              <a:t>målet</a:t>
            </a:r>
            <a:r>
              <a:rPr lang="en-US" baseline="0" dirty="0" smtClean="0"/>
              <a:t> </a:t>
            </a:r>
            <a:r>
              <a:rPr lang="en-US" baseline="0" dirty="0" err="1" smtClean="0"/>
              <a:t>har</a:t>
            </a:r>
            <a:r>
              <a:rPr lang="en-US" baseline="0" dirty="0" smtClean="0"/>
              <a:t> </a:t>
            </a:r>
            <a:r>
              <a:rPr lang="en-US" baseline="0" dirty="0" err="1" smtClean="0"/>
              <a:t>varit</a:t>
            </a:r>
            <a:r>
              <a:rPr lang="en-US" baseline="0" dirty="0" smtClean="0"/>
              <a:t>, </a:t>
            </a:r>
            <a:r>
              <a:rPr lang="en-US" baseline="0" dirty="0" err="1" smtClean="0"/>
              <a:t>och</a:t>
            </a:r>
            <a:r>
              <a:rPr lang="en-US" baseline="0" dirty="0" smtClean="0"/>
              <a:t> </a:t>
            </a:r>
            <a:r>
              <a:rPr lang="en-US" baseline="0" dirty="0" err="1" smtClean="0"/>
              <a:t>berör</a:t>
            </a:r>
            <a:r>
              <a:rPr lang="en-US" baseline="0" dirty="0" smtClean="0"/>
              <a:t> </a:t>
            </a:r>
            <a:r>
              <a:rPr lang="en-US" baseline="0" dirty="0" err="1" smtClean="0"/>
              <a:t>då</a:t>
            </a:r>
            <a:r>
              <a:rPr lang="en-US" baseline="0" dirty="0" smtClean="0"/>
              <a:t> </a:t>
            </a:r>
            <a:r>
              <a:rPr lang="en-US" baseline="0" dirty="0" err="1" smtClean="0"/>
              <a:t>även</a:t>
            </a:r>
            <a:r>
              <a:rPr lang="en-US" baseline="0" dirty="0" smtClean="0"/>
              <a:t> lite </a:t>
            </a:r>
            <a:r>
              <a:rPr lang="en-US" baseline="0" dirty="0" err="1" smtClean="0"/>
              <a:t>av</a:t>
            </a:r>
            <a:r>
              <a:rPr lang="en-US" baseline="0" dirty="0" smtClean="0"/>
              <a:t> </a:t>
            </a:r>
            <a:r>
              <a:rPr lang="en-US" baseline="0" dirty="0" err="1" smtClean="0"/>
              <a:t>tidigare</a:t>
            </a:r>
            <a:r>
              <a:rPr lang="en-US" baseline="0" dirty="0" smtClean="0"/>
              <a:t> </a:t>
            </a:r>
            <a:r>
              <a:rPr lang="en-US" baseline="0" dirty="0" err="1" smtClean="0"/>
              <a:t>relaterade</a:t>
            </a:r>
            <a:r>
              <a:rPr lang="en-US" baseline="0" dirty="0" smtClean="0"/>
              <a:t> </a:t>
            </a:r>
            <a:r>
              <a:rPr lang="en-US" baseline="0" dirty="0" err="1" smtClean="0"/>
              <a:t>arbeten</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beskriver</a:t>
            </a:r>
            <a:r>
              <a:rPr lang="en-US" baseline="0" dirty="0" smtClean="0"/>
              <a:t> vi de </a:t>
            </a:r>
            <a:r>
              <a:rPr lang="en-US" baseline="0" dirty="0" err="1" smtClean="0"/>
              <a:t>förutsättningar</a:t>
            </a:r>
            <a:r>
              <a:rPr lang="en-US" baseline="0" dirty="0" smtClean="0"/>
              <a:t> </a:t>
            </a:r>
            <a:r>
              <a:rPr lang="en-US" baseline="0" dirty="0" err="1" smtClean="0"/>
              <a:t>som</a:t>
            </a:r>
            <a:r>
              <a:rPr lang="en-US" baseline="0" dirty="0" smtClean="0"/>
              <a:t> vi </a:t>
            </a:r>
            <a:r>
              <a:rPr lang="en-US" baseline="0" dirty="0" err="1" smtClean="0"/>
              <a:t>antar</a:t>
            </a:r>
            <a:r>
              <a:rPr lang="en-US" baseline="0" dirty="0" smtClean="0"/>
              <a:t> </a:t>
            </a:r>
            <a:r>
              <a:rPr lang="en-US" baseline="0" dirty="0" err="1" smtClean="0"/>
              <a:t>råder</a:t>
            </a:r>
            <a:r>
              <a:rPr lang="en-US" baseline="0" dirty="0" smtClean="0"/>
              <a:t>, </a:t>
            </a:r>
            <a:r>
              <a:rPr lang="en-US" baseline="0" dirty="0" err="1" smtClean="0"/>
              <a:t>angående</a:t>
            </a:r>
            <a:r>
              <a:rPr lang="en-US" baseline="0" dirty="0" smtClean="0"/>
              <a:t> </a:t>
            </a:r>
            <a:r>
              <a:rPr lang="en-US" baseline="0" dirty="0" err="1" smtClean="0"/>
              <a:t>exekveringsmiljö</a:t>
            </a:r>
            <a:r>
              <a:rPr lang="en-US" baseline="0" dirty="0" smtClean="0"/>
              <a:t> </a:t>
            </a:r>
            <a:r>
              <a:rPr lang="en-US" baseline="0" dirty="0" err="1" smtClean="0"/>
              <a:t>samt</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inträffa</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beskriver</a:t>
            </a:r>
            <a:r>
              <a:rPr lang="en-US" baseline="0" dirty="0" smtClean="0"/>
              <a:t> vi en </a:t>
            </a:r>
            <a:r>
              <a:rPr lang="en-US" baseline="0" dirty="0" err="1" smtClean="0"/>
              <a:t>tillförlitlighetsmodell</a:t>
            </a:r>
            <a:r>
              <a:rPr lang="en-US" baseline="0" dirty="0" smtClean="0"/>
              <a:t> </a:t>
            </a:r>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nod </a:t>
            </a:r>
            <a:r>
              <a:rPr lang="en-US" baseline="0" dirty="0" err="1" smtClean="0"/>
              <a:t>och</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a:t>
            </a:r>
            <a:r>
              <a:rPr lang="en-US" baseline="0" dirty="0" err="1" smtClean="0"/>
              <a:t>flera</a:t>
            </a:r>
            <a:r>
              <a:rPr lang="en-US" baseline="0" dirty="0" smtClean="0"/>
              <a:t> </a:t>
            </a:r>
            <a:r>
              <a:rPr lang="en-US" baseline="0" dirty="0" err="1" smtClean="0"/>
              <a:t>noder</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kommer</a:t>
            </a:r>
            <a:r>
              <a:rPr lang="en-US" baseline="0" dirty="0" smtClean="0"/>
              <a:t> vi in </a:t>
            </a:r>
            <a:r>
              <a:rPr lang="en-US" baseline="0" dirty="0" err="1" smtClean="0"/>
              <a:t>på</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a:t>
            </a:r>
            <a:r>
              <a:rPr lang="en-US" baseline="0" dirty="0" smtClean="0"/>
              <a:t> </a:t>
            </a:r>
            <a:r>
              <a:rPr lang="en-US" baseline="0" dirty="0" err="1" smtClean="0"/>
              <a:t>tillförse</a:t>
            </a:r>
            <a:r>
              <a:rPr lang="en-US" baseline="0" dirty="0" smtClean="0"/>
              <a:t> en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tillförlitligheten</a:t>
            </a:r>
            <a:r>
              <a:rPr lang="en-US" baseline="0" dirty="0" smtClean="0"/>
              <a:t> </a:t>
            </a:r>
            <a:r>
              <a:rPr lang="en-US" baseline="0" dirty="0" err="1" smtClean="0"/>
              <a:t>tillgodoses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fel</a:t>
            </a:r>
            <a:r>
              <a:rPr lang="en-US" baseline="0" dirty="0" smtClean="0"/>
              <a:t> </a:t>
            </a:r>
            <a:r>
              <a:rPr lang="en-US" baseline="0" dirty="0" err="1" smtClean="0"/>
              <a:t>skapa</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och</a:t>
            </a:r>
            <a:r>
              <a:rPr lang="en-US" baseline="0" dirty="0" smtClean="0"/>
              <a:t>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används</a:t>
            </a:r>
            <a:endParaRPr lang="en-US" baseline="0" dirty="0" smtClean="0"/>
          </a:p>
          <a:p>
            <a:endParaRPr lang="en-US" baseline="0" dirty="0" smtClean="0"/>
          </a:p>
          <a:p>
            <a:r>
              <a:rPr lang="en-US" baseline="0" dirty="0" smtClean="0"/>
              <a:t>Sedan </a:t>
            </a:r>
            <a:r>
              <a:rPr lang="en-US" baseline="0" dirty="0" err="1" smtClean="0"/>
              <a:t>beskriver</a:t>
            </a:r>
            <a:r>
              <a:rPr lang="en-US" baseline="0" dirty="0" smtClean="0"/>
              <a:t> vi </a:t>
            </a:r>
            <a:r>
              <a:rPr lang="en-US" baseline="0" dirty="0" err="1" smtClean="0"/>
              <a:t>kort</a:t>
            </a:r>
            <a:r>
              <a:rPr lang="en-US" baseline="0" dirty="0" smtClean="0"/>
              <a:t> </a:t>
            </a:r>
            <a:r>
              <a:rPr lang="en-US" baseline="0" dirty="0" err="1" smtClean="0"/>
              <a:t>hur</a:t>
            </a:r>
            <a:r>
              <a:rPr lang="en-US" baseline="0" dirty="0" smtClean="0"/>
              <a:t> vi </a:t>
            </a:r>
            <a:r>
              <a:rPr lang="en-US" baseline="0" dirty="0" err="1" smtClean="0"/>
              <a:t>använt</a:t>
            </a:r>
            <a:r>
              <a:rPr lang="en-US" baseline="0" dirty="0" smtClean="0"/>
              <a:t> Calvin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implementera</a:t>
            </a:r>
            <a:r>
              <a:rPr lang="en-US" baseline="0" dirty="0" smtClean="0"/>
              <a:t> </a:t>
            </a:r>
            <a:r>
              <a:rPr lang="en-US" baseline="0" dirty="0" err="1" smtClean="0"/>
              <a:t>modellen</a:t>
            </a:r>
            <a:r>
              <a:rPr lang="en-US" baseline="0" dirty="0" smtClean="0"/>
              <a:t>, </a:t>
            </a:r>
            <a:r>
              <a:rPr lang="en-US" baseline="0" dirty="0" err="1" smtClean="0"/>
              <a:t>samt</a:t>
            </a:r>
            <a:r>
              <a:rPr lang="en-US" baseline="0" dirty="0" smtClean="0"/>
              <a:t> </a:t>
            </a:r>
            <a:r>
              <a:rPr lang="en-US" baseline="0" dirty="0" err="1" smtClean="0"/>
              <a:t>vilka</a:t>
            </a:r>
            <a:r>
              <a:rPr lang="en-US" baseline="0" dirty="0" smtClean="0"/>
              <a:t> experiment vi </a:t>
            </a:r>
            <a:r>
              <a:rPr lang="en-US" baseline="0" dirty="0" err="1" smtClean="0"/>
              <a:t>utfört</a:t>
            </a:r>
            <a:r>
              <a:rPr lang="en-US" baseline="0" dirty="0" smtClean="0"/>
              <a:t> </a:t>
            </a:r>
            <a:r>
              <a:rPr lang="en-US" baseline="0" dirty="0" err="1" smtClean="0"/>
              <a:t>och</a:t>
            </a:r>
            <a:r>
              <a:rPr lang="en-US" baseline="0" dirty="0" smtClean="0"/>
              <a:t> </a:t>
            </a:r>
            <a:r>
              <a:rPr lang="en-US" baseline="0" dirty="0" err="1" smtClean="0"/>
              <a:t>vilka</a:t>
            </a:r>
            <a:r>
              <a:rPr lang="en-US" baseline="0" dirty="0" smtClean="0"/>
              <a:t> </a:t>
            </a:r>
            <a:r>
              <a:rPr lang="en-US" baseline="0" dirty="0" err="1" smtClean="0"/>
              <a:t>resultat</a:t>
            </a:r>
            <a:r>
              <a:rPr lang="en-US" baseline="0" dirty="0" smtClean="0"/>
              <a:t> vi </a:t>
            </a:r>
            <a:r>
              <a:rPr lang="en-US" baseline="0" dirty="0" err="1" smtClean="0"/>
              <a:t>fick</a:t>
            </a:r>
            <a:r>
              <a:rPr lang="en-US" baseline="0" dirty="0" smtClean="0"/>
              <a:t>.</a:t>
            </a:r>
          </a:p>
          <a:p>
            <a:endParaRPr lang="en-US" baseline="0" dirty="0" smtClean="0"/>
          </a:p>
          <a:p>
            <a:r>
              <a:rPr lang="en-US" baseline="0" dirty="0" err="1" smtClean="0"/>
              <a:t>Avslutningsvis</a:t>
            </a:r>
            <a:r>
              <a:rPr lang="en-US" baseline="0" dirty="0" smtClean="0"/>
              <a:t> </a:t>
            </a:r>
            <a:r>
              <a:rPr lang="en-US" baseline="0" dirty="0" err="1" smtClean="0"/>
              <a:t>har</a:t>
            </a:r>
            <a:r>
              <a:rPr lang="en-US" baseline="0" dirty="0" smtClean="0"/>
              <a:t> vi lite </a:t>
            </a:r>
            <a:r>
              <a:rPr lang="en-US" baseline="0" dirty="0" err="1" smtClean="0"/>
              <a:t>diskussion</a:t>
            </a:r>
            <a:r>
              <a:rPr lang="en-US" baseline="0" dirty="0" smtClean="0"/>
              <a:t> </a:t>
            </a:r>
            <a:r>
              <a:rPr lang="en-US" baseline="0" dirty="0" err="1" smtClean="0"/>
              <a:t>och</a:t>
            </a:r>
            <a:r>
              <a:rPr lang="en-US" baseline="0" dirty="0" smtClean="0"/>
              <a:t> </a:t>
            </a:r>
            <a:r>
              <a:rPr lang="en-US" baseline="0" dirty="0" err="1" smtClean="0"/>
              <a:t>förslag</a:t>
            </a:r>
            <a:r>
              <a:rPr lang="en-US" baseline="0" dirty="0" smtClean="0"/>
              <a:t> </a:t>
            </a:r>
            <a:r>
              <a:rPr lang="en-US" baseline="0" dirty="0" err="1" smtClean="0"/>
              <a:t>på</a:t>
            </a:r>
            <a:r>
              <a:rPr lang="en-US" baseline="0" dirty="0" smtClean="0"/>
              <a:t> future work</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a:t>
            </a:fld>
            <a:endParaRPr lang="en-US"/>
          </a:p>
        </p:txBody>
      </p:sp>
    </p:spTree>
    <p:extLst>
      <p:ext uri="{BB962C8B-B14F-4D97-AF65-F5344CB8AC3E}">
        <p14:creationId xmlns:p14="http://schemas.microsoft.com/office/powerpoint/2010/main" val="108468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beräkna</a:t>
            </a:r>
            <a:r>
              <a:rPr lang="en-US" dirty="0" smtClean="0"/>
              <a:t> MTBF </a:t>
            </a:r>
            <a:r>
              <a:rPr lang="en-US" dirty="0" err="1" smtClean="0"/>
              <a:t>så</a:t>
            </a:r>
            <a:r>
              <a:rPr lang="en-US" dirty="0" smtClean="0"/>
              <a:t> </a:t>
            </a:r>
            <a:r>
              <a:rPr lang="en-US" dirty="0" err="1" smtClean="0"/>
              <a:t>använder</a:t>
            </a:r>
            <a:r>
              <a:rPr lang="en-US" dirty="0" smtClean="0"/>
              <a:t> vi </a:t>
            </a:r>
            <a:r>
              <a:rPr lang="en-US" dirty="0" err="1" smtClean="0"/>
              <a:t>oss</a:t>
            </a:r>
            <a:r>
              <a:rPr lang="en-US" dirty="0" smtClean="0"/>
              <a:t> </a:t>
            </a:r>
            <a:r>
              <a:rPr lang="en-US" dirty="0" err="1" smtClean="0"/>
              <a:t>enbart</a:t>
            </a:r>
            <a:r>
              <a:rPr lang="en-US" baseline="0" dirty="0" smtClean="0"/>
              <a:t> </a:t>
            </a:r>
            <a:r>
              <a:rPr lang="en-US" baseline="0" dirty="0" err="1" smtClean="0"/>
              <a:t>av</a:t>
            </a:r>
            <a:r>
              <a:rPr lang="en-US" baseline="0" dirty="0" smtClean="0"/>
              <a:t> de 3 </a:t>
            </a:r>
            <a:r>
              <a:rPr lang="en-US" baseline="0" dirty="0" err="1" smtClean="0"/>
              <a:t>senaste</a:t>
            </a:r>
            <a:r>
              <a:rPr lang="en-US" baseline="0" dirty="0" smtClean="0"/>
              <a:t> </a:t>
            </a:r>
            <a:r>
              <a:rPr lang="en-US" baseline="0" dirty="0" err="1" smtClean="0"/>
              <a:t>registrerade</a:t>
            </a:r>
            <a:r>
              <a:rPr lang="en-US" baseline="0" dirty="0" smtClean="0"/>
              <a:t> </a:t>
            </a:r>
            <a:r>
              <a:rPr lang="en-US" baseline="0" dirty="0" err="1" smtClean="0"/>
              <a:t>tiderna</a:t>
            </a:r>
            <a:endParaRPr lang="en-US" baseline="0" dirty="0" smtClean="0"/>
          </a:p>
          <a:p>
            <a:endParaRPr lang="en-US" baseline="0" dirty="0" smtClean="0"/>
          </a:p>
          <a:p>
            <a:r>
              <a:rPr lang="en-US" baseline="0" dirty="0" err="1" smtClean="0"/>
              <a:t>På</a:t>
            </a:r>
            <a:r>
              <a:rPr lang="en-US" baseline="0" dirty="0" smtClean="0"/>
              <a:t> </a:t>
            </a:r>
            <a:r>
              <a:rPr lang="en-US" baseline="0" dirty="0" err="1" smtClean="0"/>
              <a:t>så</a:t>
            </a:r>
            <a:r>
              <a:rPr lang="en-US" baseline="0" dirty="0" smtClean="0"/>
              <a:t> </a:t>
            </a:r>
            <a:r>
              <a:rPr lang="en-US" baseline="0" dirty="0" err="1" smtClean="0"/>
              <a:t>sätt</a:t>
            </a:r>
            <a:r>
              <a:rPr lang="en-US" baseline="0" dirty="0" smtClean="0"/>
              <a:t> </a:t>
            </a:r>
            <a:r>
              <a:rPr lang="en-US" baseline="0" dirty="0" err="1" smtClean="0"/>
              <a:t>anpassas</a:t>
            </a:r>
            <a:r>
              <a:rPr lang="en-US" baseline="0" dirty="0" smtClean="0"/>
              <a:t> MTBF </a:t>
            </a:r>
            <a:r>
              <a:rPr lang="en-US" baseline="0" dirty="0" err="1" smtClean="0"/>
              <a:t>efter</a:t>
            </a:r>
            <a:r>
              <a:rPr lang="en-US" baseline="0" dirty="0" smtClean="0"/>
              <a:t> </a:t>
            </a:r>
            <a:r>
              <a:rPr lang="en-US" baseline="0" dirty="0" err="1" smtClean="0"/>
              <a:t>hur</a:t>
            </a:r>
            <a:r>
              <a:rPr lang="en-US" baseline="0" dirty="0" smtClean="0"/>
              <a:t> den </a:t>
            </a:r>
            <a:r>
              <a:rPr lang="en-US" baseline="0" dirty="0" err="1" smtClean="0"/>
              <a:t>faktiska</a:t>
            </a:r>
            <a:r>
              <a:rPr lang="en-US" baseline="0" dirty="0" smtClean="0"/>
              <a:t> failure </a:t>
            </a:r>
            <a:r>
              <a:rPr lang="en-US" baseline="0" dirty="0" err="1" smtClean="0"/>
              <a:t>raten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för</a:t>
            </a:r>
            <a:r>
              <a:rPr lang="en-US" baseline="0" dirty="0" smtClean="0"/>
              <a:t> en nod. Om en nod </a:t>
            </a:r>
            <a:r>
              <a:rPr lang="en-US" baseline="0" dirty="0" err="1" smtClean="0"/>
              <a:t>tex</a:t>
            </a:r>
            <a:r>
              <a:rPr lang="en-US" baseline="0" dirty="0" smtClean="0"/>
              <a:t> </a:t>
            </a:r>
            <a:r>
              <a:rPr lang="en-US" baseline="0" dirty="0" err="1" smtClean="0"/>
              <a:t>börjar</a:t>
            </a:r>
            <a:r>
              <a:rPr lang="en-US" baseline="0" dirty="0" smtClean="0"/>
              <a:t> </a:t>
            </a:r>
            <a:r>
              <a:rPr lang="en-US" baseline="0" dirty="0" err="1" smtClean="0"/>
              <a:t>dö</a:t>
            </a:r>
            <a:r>
              <a:rPr lang="en-US" baseline="0" dirty="0" smtClean="0"/>
              <a:t> </a:t>
            </a:r>
            <a:r>
              <a:rPr lang="en-US" baseline="0" dirty="0" err="1" smtClean="0"/>
              <a:t>mycket</a:t>
            </a:r>
            <a:r>
              <a:rPr lang="en-US" baseline="0" dirty="0" smtClean="0"/>
              <a:t> </a:t>
            </a:r>
            <a:r>
              <a:rPr lang="en-US" baseline="0" dirty="0" err="1" smtClean="0"/>
              <a:t>oftare</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dess</a:t>
            </a:r>
            <a:r>
              <a:rPr lang="en-US" baseline="0" dirty="0" smtClean="0"/>
              <a:t> </a:t>
            </a:r>
            <a:r>
              <a:rPr lang="en-US" baseline="0" dirty="0" err="1" smtClean="0"/>
              <a:t>beräknade</a:t>
            </a:r>
            <a:r>
              <a:rPr lang="en-US" baseline="0" dirty="0" smtClean="0"/>
              <a:t> MTBF </a:t>
            </a:r>
            <a:r>
              <a:rPr lang="en-US" baseline="0" dirty="0" err="1" smtClean="0"/>
              <a:t>att</a:t>
            </a:r>
            <a:r>
              <a:rPr lang="en-US" baseline="0" dirty="0" smtClean="0"/>
              <a:t> </a:t>
            </a:r>
            <a:r>
              <a:rPr lang="en-US" baseline="0" dirty="0" err="1" smtClean="0"/>
              <a:t>sjunka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11</a:t>
            </a:fld>
            <a:endParaRPr lang="en-US"/>
          </a:p>
        </p:txBody>
      </p:sp>
    </p:spTree>
    <p:extLst>
      <p:ext uri="{BB962C8B-B14F-4D97-AF65-F5344CB8AC3E}">
        <p14:creationId xmlns:p14="http://schemas.microsoft.com/office/powerpoint/2010/main" val="90639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nämnt</a:t>
            </a:r>
            <a:r>
              <a:rPr lang="en-US" dirty="0" smtClean="0"/>
              <a:t>, </a:t>
            </a:r>
            <a:r>
              <a:rPr lang="en-US" dirty="0" err="1" smtClean="0"/>
              <a:t>så</a:t>
            </a:r>
            <a:r>
              <a:rPr lang="en-US" dirty="0" smtClean="0"/>
              <a:t> </a:t>
            </a:r>
            <a:r>
              <a:rPr lang="en-US" dirty="0" err="1" smtClean="0"/>
              <a:t>definieras</a:t>
            </a:r>
            <a:r>
              <a:rPr lang="en-US" baseline="0" dirty="0" smtClean="0"/>
              <a:t> reliability </a:t>
            </a:r>
            <a:r>
              <a:rPr lang="en-US" baseline="0" dirty="0" err="1" smtClean="0"/>
              <a:t>ofta</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korrekt</a:t>
            </a:r>
            <a:r>
              <a:rPr lang="en-US" baseline="0" dirty="0" smtClean="0"/>
              <a:t> </a:t>
            </a:r>
            <a:r>
              <a:rPr lang="en-US" baseline="0" dirty="0" err="1" smtClean="0"/>
              <a:t>resultat</a:t>
            </a:r>
            <a:r>
              <a:rPr lang="en-US" baseline="0" dirty="0" smtClean="0"/>
              <a:t>.</a:t>
            </a:r>
          </a:p>
          <a:p>
            <a:endParaRPr lang="en-US" baseline="0" dirty="0" smtClean="0"/>
          </a:p>
          <a:p>
            <a:r>
              <a:rPr lang="en-US" baseline="0" dirty="0" smtClean="0"/>
              <a:t>I </a:t>
            </a:r>
            <a:r>
              <a:rPr lang="en-US" baseline="0" dirty="0" err="1" smtClean="0"/>
              <a:t>vårt</a:t>
            </a:r>
            <a:r>
              <a:rPr lang="en-US" baseline="0" dirty="0" smtClean="0"/>
              <a:t> fall, </a:t>
            </a:r>
            <a:r>
              <a:rPr lang="en-US" baseline="0" dirty="0" err="1" smtClean="0"/>
              <a:t>där</a:t>
            </a:r>
            <a:r>
              <a:rPr lang="en-US" baseline="0" dirty="0" smtClean="0"/>
              <a:t> vi </a:t>
            </a:r>
            <a:r>
              <a:rPr lang="en-US" baseline="0" dirty="0" err="1" smtClean="0"/>
              <a:t>antar</a:t>
            </a:r>
            <a:r>
              <a:rPr lang="en-US" baseline="0" dirty="0" smtClean="0"/>
              <a:t> en process </a:t>
            </a:r>
            <a:r>
              <a:rPr lang="en-US" baseline="0" dirty="0" err="1" smtClean="0"/>
              <a:t>som</a:t>
            </a:r>
            <a:r>
              <a:rPr lang="en-US" baseline="0" dirty="0" smtClean="0"/>
              <a:t> </a:t>
            </a:r>
            <a:r>
              <a:rPr lang="en-US" baseline="0" dirty="0" err="1" smtClean="0"/>
              <a:t>behandlar</a:t>
            </a:r>
            <a:r>
              <a:rPr lang="en-US" baseline="0" dirty="0" smtClean="0"/>
              <a:t> </a:t>
            </a:r>
            <a:r>
              <a:rPr lang="en-US" baseline="0" dirty="0" err="1" smtClean="0"/>
              <a:t>någon</a:t>
            </a:r>
            <a:r>
              <a:rPr lang="en-US" baseline="0" dirty="0" smtClean="0"/>
              <a:t> </a:t>
            </a:r>
            <a:r>
              <a:rPr lang="en-US" baseline="0" dirty="0" err="1" smtClean="0"/>
              <a:t>typ</a:t>
            </a:r>
            <a:r>
              <a:rPr lang="en-US" baseline="0" dirty="0" smtClean="0"/>
              <a:t> </a:t>
            </a:r>
            <a:r>
              <a:rPr lang="en-US" baseline="0" dirty="0" err="1" smtClean="0"/>
              <a:t>av</a:t>
            </a:r>
            <a:r>
              <a:rPr lang="en-US" baseline="0" dirty="0" smtClean="0"/>
              <a:t> request, </a:t>
            </a:r>
            <a:r>
              <a:rPr lang="en-US" baseline="0" dirty="0" err="1" smtClean="0"/>
              <a:t>kom</a:t>
            </a:r>
            <a:r>
              <a:rPr lang="en-US" baseline="0" dirty="0" smtClean="0"/>
              <a:t> </a:t>
            </a:r>
            <a:r>
              <a:rPr lang="en-US" baseline="0" dirty="0" err="1" smtClean="0"/>
              <a:t>ihåg</a:t>
            </a:r>
            <a:r>
              <a:rPr lang="en-US" baseline="0" dirty="0" smtClean="0"/>
              <a:t> streaming </a:t>
            </a:r>
            <a:r>
              <a:rPr lang="en-US" baseline="0" dirty="0" err="1" smtClean="0"/>
              <a:t>applikationen</a:t>
            </a:r>
            <a:r>
              <a:rPr lang="en-US" baseline="0" dirty="0" smtClean="0"/>
              <a:t>, </a:t>
            </a:r>
            <a:r>
              <a:rPr lang="en-US" baseline="0" dirty="0" err="1" smtClean="0"/>
              <a:t>som</a:t>
            </a:r>
            <a:r>
              <a:rPr lang="en-US" baseline="0" dirty="0" smtClean="0"/>
              <a:t> </a:t>
            </a:r>
            <a:r>
              <a:rPr lang="en-US" baseline="0" dirty="0" err="1" smtClean="0"/>
              <a:t>replicerats</a:t>
            </a:r>
            <a:r>
              <a:rPr lang="en-US" baseline="0" dirty="0" smtClean="0"/>
              <a:t> n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definierar</a:t>
            </a:r>
            <a:r>
              <a:rPr lang="en-US" baseline="0" dirty="0" smtClean="0"/>
              <a:t> vi reliability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av</a:t>
            </a:r>
            <a:r>
              <a:rPr lang="en-US" baseline="0" dirty="0" smtClean="0"/>
              <a:t> </a:t>
            </a:r>
            <a:r>
              <a:rPr lang="en-US" baseline="0" dirty="0" err="1" smtClean="0"/>
              <a:t>dessa</a:t>
            </a:r>
            <a:r>
              <a:rPr lang="en-US" baseline="0" dirty="0" smtClean="0"/>
              <a:t> </a:t>
            </a:r>
            <a:r>
              <a:rPr lang="en-US" baseline="0" dirty="0" err="1" smtClean="0"/>
              <a:t>replikor</a:t>
            </a:r>
            <a:r>
              <a:rPr lang="en-US" baseline="0" dirty="0" smtClean="0"/>
              <a:t> </a:t>
            </a:r>
            <a:r>
              <a:rPr lang="en-US" baseline="0" dirty="0" err="1" smtClean="0"/>
              <a:t>alltid</a:t>
            </a:r>
            <a:r>
              <a:rPr lang="en-US" baseline="0" dirty="0" smtClean="0"/>
              <a:t> </a:t>
            </a:r>
            <a:r>
              <a:rPr lang="en-US" baseline="0" dirty="0" err="1" smtClean="0"/>
              <a:t>är</a:t>
            </a:r>
            <a:r>
              <a:rPr lang="en-US" baseline="0" dirty="0" smtClean="0"/>
              <a:t> operational</a:t>
            </a:r>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12</a:t>
            </a:fld>
            <a:endParaRPr lang="en-US"/>
          </a:p>
        </p:txBody>
      </p:sp>
    </p:spTree>
    <p:extLst>
      <p:ext uri="{BB962C8B-B14F-4D97-AF65-F5344CB8AC3E}">
        <p14:creationId xmlns:p14="http://schemas.microsoft.com/office/powerpoint/2010/main" val="1075629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Tillförlitligheten</a:t>
            </a:r>
            <a:r>
              <a:rPr lang="en-US" dirty="0" smtClean="0"/>
              <a:t> </a:t>
            </a:r>
            <a:r>
              <a:rPr lang="en-US" dirty="0" err="1" smtClean="0"/>
              <a:t>för</a:t>
            </a:r>
            <a:r>
              <a:rPr lang="en-US" dirty="0" smtClean="0"/>
              <a:t> en</a:t>
            </a:r>
            <a:r>
              <a:rPr lang="en-US" baseline="0" dirty="0" smtClean="0"/>
              <a:t> </a:t>
            </a:r>
            <a:r>
              <a:rPr lang="en-US" baseline="0" dirty="0" err="1" smtClean="0"/>
              <a:t>applikation</a:t>
            </a:r>
            <a:r>
              <a:rPr lang="en-US" baseline="0" dirty="0" smtClean="0"/>
              <a:t> med n </a:t>
            </a:r>
            <a:r>
              <a:rPr lang="en-US" baseline="0" dirty="0" err="1" smtClean="0"/>
              <a:t>replikor</a:t>
            </a:r>
            <a:r>
              <a:rPr lang="en-US" baseline="0" dirty="0" smtClean="0"/>
              <a:t> </a:t>
            </a:r>
            <a:r>
              <a:rPr lang="en-US" baseline="0" dirty="0" err="1" smtClean="0"/>
              <a:t>blir</a:t>
            </a:r>
            <a:r>
              <a:rPr lang="en-US" baseline="0" dirty="0" smtClean="0"/>
              <a:t> </a:t>
            </a:r>
            <a:r>
              <a:rPr lang="en-US" baseline="0" dirty="0" err="1" smtClean="0"/>
              <a:t>då</a:t>
            </a:r>
            <a:r>
              <a:rPr lang="en-US" baseline="0" dirty="0" smtClean="0"/>
              <a:t> </a:t>
            </a:r>
            <a:r>
              <a:rPr lang="en-US" baseline="0" dirty="0" err="1" smtClean="0"/>
              <a:t>sannolikheten</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alla</a:t>
            </a:r>
            <a:r>
              <a:rPr lang="en-US" baseline="0" dirty="0" smtClean="0"/>
              <a:t> </a:t>
            </a:r>
            <a:r>
              <a:rPr lang="en-US" baseline="0" dirty="0" err="1" smtClean="0"/>
              <a:t>dör</a:t>
            </a:r>
            <a:r>
              <a:rPr lang="en-US" baseline="0" dirty="0" smtClean="0"/>
              <a:t>, </a:t>
            </a:r>
            <a:r>
              <a:rPr lang="en-US" baseline="0" dirty="0" err="1" smtClean="0"/>
              <a:t>dvs</a:t>
            </a:r>
            <a:r>
              <a:rPr lang="en-US" baseline="0" dirty="0" smtClean="0"/>
              <a:t> </a:t>
            </a:r>
            <a:r>
              <a:rPr lang="is-I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dirty="0" err="1" smtClean="0"/>
              <a:t>att</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Tillförlitligheten kan då skrivas som sannolikheten att inte alla noder</a:t>
            </a:r>
            <a:r>
              <a:rPr lang="sv-SE" baseline="0" noProof="0" dirty="0" smtClean="0"/>
              <a:t> som har en </a:t>
            </a:r>
            <a:r>
              <a:rPr lang="sv-SE" baseline="0" noProof="0" dirty="0" err="1" smtClean="0"/>
              <a:t>replika</a:t>
            </a:r>
            <a:r>
              <a:rPr lang="sv-SE" baseline="0" noProof="0" dirty="0" smtClean="0"/>
              <a:t> dör under tiden </a:t>
            </a:r>
            <a:r>
              <a:rPr lang="sv-SE" i="1" baseline="0" noProof="0" dirty="0" smtClean="0"/>
              <a:t>t</a:t>
            </a:r>
            <a:r>
              <a:rPr lang="sv-SE" i="0" baseline="0" noProof="0" dirty="0" smtClean="0"/>
              <a:t>, dvs innan vi hunnit skapa en ny </a:t>
            </a:r>
            <a:r>
              <a:rPr lang="sv-SE" i="0" baseline="0" noProof="0" dirty="0" err="1" smtClean="0"/>
              <a:t>replika</a:t>
            </a:r>
            <a:r>
              <a:rPr lang="sv-SE" i="0" baseline="0" noProof="0" dirty="0" smtClean="0"/>
              <a:t>.</a:t>
            </a:r>
          </a:p>
          <a:p>
            <a:endParaRPr lang="sv-SE" i="0" baseline="0" noProof="0" dirty="0" smtClean="0"/>
          </a:p>
          <a:p>
            <a:r>
              <a:rPr lang="sv-SE" i="0" baseline="0" noProof="0" dirty="0" smtClean="0"/>
              <a:t>Och eftersom vi antar att </a:t>
            </a:r>
            <a:r>
              <a:rPr lang="sv-SE" i="0" baseline="0" noProof="0" dirty="0" err="1" smtClean="0"/>
              <a:t>failures</a:t>
            </a:r>
            <a:r>
              <a:rPr lang="sv-SE" i="0" baseline="0" noProof="0" dirty="0" smtClean="0"/>
              <a:t> för noder inte beror på vilket jobb de gör och vilka tasks som körs där, så är tillförlitligheten inte beroende av hur många </a:t>
            </a:r>
            <a:r>
              <a:rPr lang="sv-SE" i="0" baseline="0" noProof="0" dirty="0" err="1" smtClean="0"/>
              <a:t>replikor</a:t>
            </a:r>
            <a:r>
              <a:rPr lang="sv-SE" i="0" baseline="0" noProof="0" dirty="0" smtClean="0"/>
              <a:t> som körs, utan enbart på vilka noder de kör.</a:t>
            </a:r>
          </a:p>
          <a:p>
            <a:endParaRPr lang="sv-SE" i="0" baseline="0" noProof="0" dirty="0" smtClean="0"/>
          </a:p>
          <a:p>
            <a:r>
              <a:rPr lang="sv-SE" i="0" baseline="0" noProof="0" dirty="0" smtClean="0"/>
              <a:t>Exempelvis om vi har en </a:t>
            </a:r>
            <a:r>
              <a:rPr lang="sv-SE" i="0" baseline="0" noProof="0" dirty="0" err="1" smtClean="0"/>
              <a:t>replika</a:t>
            </a:r>
            <a:r>
              <a:rPr lang="sv-SE" i="0" baseline="0" noProof="0" dirty="0" smtClean="0"/>
              <a:t> på en nod, så har vi samma tillförlitlighet som om vi hade haft 10 </a:t>
            </a:r>
            <a:r>
              <a:rPr lang="sv-SE" i="0" baseline="0" noProof="0" dirty="0" err="1" smtClean="0"/>
              <a:t>replikor</a:t>
            </a:r>
            <a:r>
              <a:rPr lang="sv-SE" i="0" baseline="0" noProof="0" dirty="0" smtClean="0"/>
              <a:t> på den noden.</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uppfylld</a:t>
            </a:r>
            <a:r>
              <a:rPr lang="en-US" baseline="0" dirty="0" smtClean="0"/>
              <a:t>.</a:t>
            </a:r>
          </a:p>
          <a:p>
            <a:endParaRPr lang="en-US" baseline="0" dirty="0" smtClean="0"/>
          </a:p>
          <a:p>
            <a:r>
              <a:rPr lang="en-US" baseline="0" dirty="0" err="1" smtClean="0"/>
              <a:t>Och</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flera</a:t>
            </a:r>
            <a:r>
              <a:rPr lang="en-US" baseline="0" dirty="0" smtClean="0"/>
              <a:t> </a:t>
            </a:r>
            <a:r>
              <a:rPr lang="en-US" baseline="0" dirty="0" err="1" smtClean="0"/>
              <a:t>replikor</a:t>
            </a:r>
            <a:r>
              <a:rPr lang="en-US" baseline="0" dirty="0" smtClean="0"/>
              <a:t> </a:t>
            </a:r>
            <a:r>
              <a:rPr lang="en-US" baseline="0" dirty="0" err="1" smtClean="0"/>
              <a:t>då</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skapa</a:t>
            </a:r>
            <a:r>
              <a:rPr lang="en-US" baseline="0" dirty="0" smtClean="0"/>
              <a:t> de</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fler</a:t>
            </a:r>
            <a:r>
              <a:rPr lang="en-US" baseline="0" dirty="0" smtClean="0"/>
              <a:t> </a:t>
            </a:r>
            <a:r>
              <a:rPr lang="en-US" baseline="0" dirty="0" err="1" smtClean="0"/>
              <a:t>resurser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 visa </a:t>
            </a:r>
            <a:r>
              <a:rPr lang="en-US" baseline="0" dirty="0" err="1" smtClean="0"/>
              <a:t>att</a:t>
            </a:r>
            <a:r>
              <a:rPr lang="en-US" baseline="0" dirty="0" smtClean="0"/>
              <a:t> </a:t>
            </a:r>
          </a:p>
          <a:p>
            <a:pPr marL="171450" indent="-171450">
              <a:buFontTx/>
              <a:buChar char="-"/>
            </a:pPr>
            <a:r>
              <a:rPr lang="en-US" baseline="0" dirty="0" smtClean="0"/>
              <a:t>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väljst</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Systemet</a:t>
            </a:r>
            <a:r>
              <a:rPr lang="en-US" baseline="0" dirty="0" smtClean="0"/>
              <a:t> </a:t>
            </a:r>
            <a:r>
              <a:rPr lang="en-US" baseline="0" dirty="0" err="1" smtClean="0"/>
              <a:t>övervakas</a:t>
            </a:r>
            <a:r>
              <a:rPr lang="en-US" baseline="0" dirty="0" smtClean="0"/>
              <a:t> under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replikor</a:t>
            </a:r>
            <a:r>
              <a:rPr lang="en-US" baseline="0" dirty="0" smtClean="0"/>
              <a:t> </a:t>
            </a:r>
            <a:r>
              <a:rPr lang="en-US" baseline="0" dirty="0" err="1" smtClean="0"/>
              <a:t>dynamiskt</a:t>
            </a:r>
            <a:r>
              <a:rPr lang="en-US" baseline="0" dirty="0" smtClean="0"/>
              <a:t> </a:t>
            </a:r>
            <a:r>
              <a:rPr lang="en-US" baseline="0" dirty="0" err="1" smtClean="0"/>
              <a:t>flyttas</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överflödiga</a:t>
            </a:r>
            <a:r>
              <a:rPr lang="en-US" baseline="0" dirty="0" smtClean="0"/>
              <a:t> </a:t>
            </a:r>
            <a:r>
              <a:rPr lang="en-US" baseline="0" dirty="0" err="1" smtClean="0"/>
              <a:t>replikor</a:t>
            </a:r>
            <a:r>
              <a:rPr lang="en-US" baseline="0" dirty="0" smtClean="0"/>
              <a:t> </a:t>
            </a:r>
            <a:r>
              <a:rPr lang="en-US" baseline="0" dirty="0" err="1" smtClean="0"/>
              <a:t>tas</a:t>
            </a:r>
            <a:r>
              <a:rPr lang="en-US" baseline="0" dirty="0" smtClean="0"/>
              <a:t> </a:t>
            </a:r>
            <a:r>
              <a:rPr lang="en-US" baseline="0" dirty="0" err="1" smtClean="0"/>
              <a:t>bort</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desto fler tjänster/</a:t>
            </a:r>
            <a:r>
              <a:rPr lang="sv-SE" baseline="0" dirty="0" err="1" smtClean="0"/>
              <a:t>resources</a:t>
            </a:r>
            <a:r>
              <a:rPr lang="sv-SE" baseline="0" dirty="0" smtClean="0"/>
              <a:t> som används.</a:t>
            </a:r>
          </a:p>
          <a:p>
            <a:r>
              <a:rPr lang="sv-SE" baseline="0" dirty="0" smtClean="0"/>
              <a:t>Vidare är det väldigt svårt att fullständigt modellera tillförlitligheten i sådana miljöer. Det finns till exempel oändligt med parametrar att ta hänsyn till när man beräknar tillförlitligheten.</a:t>
            </a:r>
          </a:p>
          <a:p>
            <a:endParaRPr lang="sv-SE" baseline="0" dirty="0" smtClean="0"/>
          </a:p>
          <a:p>
            <a:r>
              <a:rPr lang="sv-SE" baseline="0" dirty="0" smtClean="0"/>
              <a:t>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a:t>
            </a:r>
            <a:r>
              <a:rPr lang="en-US" baseline="0" dirty="0" smtClean="0"/>
              <a:t> </a:t>
            </a:r>
            <a:r>
              <a:rPr lang="en-US" baseline="0" dirty="0" err="1" smtClean="0"/>
              <a:t>från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replican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hamna</a:t>
            </a:r>
            <a:r>
              <a:rPr lang="en-US" baseline="0" dirty="0" smtClean="0"/>
              <a:t> I </a:t>
            </a:r>
            <a:r>
              <a:rPr lang="en-US" baseline="0" dirty="0" err="1" smtClean="0"/>
              <a:t>ett</a:t>
            </a:r>
            <a:r>
              <a:rPr lang="en-US" baseline="0" dirty="0" smtClean="0"/>
              <a:t> vulnerable state.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nås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Anta</a:t>
            </a:r>
            <a:r>
              <a:rPr lang="en-US" baseline="0" dirty="0" smtClean="0"/>
              <a:t> </a:t>
            </a:r>
            <a:r>
              <a:rPr lang="en-US" baseline="0" dirty="0" err="1" smtClean="0"/>
              <a:t>att</a:t>
            </a:r>
            <a:r>
              <a:rPr lang="en-US" baseline="0" dirty="0" smtClean="0"/>
              <a:t> vi </a:t>
            </a:r>
            <a:r>
              <a:rPr lang="en-US" baseline="0" dirty="0" err="1" smtClean="0"/>
              <a:t>har</a:t>
            </a:r>
            <a:r>
              <a:rPr lang="en-US" baseline="0" dirty="0" smtClean="0"/>
              <a:t> </a:t>
            </a:r>
            <a:r>
              <a:rPr lang="en-US" baseline="0" dirty="0" err="1" smtClean="0"/>
              <a:t>samma</a:t>
            </a:r>
            <a:r>
              <a:rPr lang="en-US" baseline="0" dirty="0" smtClean="0"/>
              <a:t> situation </a:t>
            </a:r>
            <a:r>
              <a:rPr lang="en-US" baseline="0" dirty="0" err="1" smtClean="0"/>
              <a:t>som</a:t>
            </a:r>
            <a:r>
              <a:rPr lang="en-US" baseline="0" dirty="0" smtClean="0"/>
              <a:t> </a:t>
            </a:r>
            <a:r>
              <a:rPr lang="en-US" baseline="0" dirty="0" err="1" smtClean="0"/>
              <a:t>tidigare</a:t>
            </a:r>
            <a:r>
              <a:rPr lang="en-US" baseline="0" dirty="0" smtClean="0"/>
              <a:t>, med 3 </a:t>
            </a:r>
            <a:r>
              <a:rPr lang="en-US" baseline="0" dirty="0" err="1" smtClean="0"/>
              <a:t>replikor</a:t>
            </a:r>
            <a:r>
              <a:rPr lang="en-US" baseline="0" dirty="0" smtClean="0"/>
              <a:t> </a:t>
            </a:r>
            <a:r>
              <a:rPr lang="en-US" baseline="0" dirty="0" err="1" smtClean="0"/>
              <a:t>på</a:t>
            </a:r>
            <a:r>
              <a:rPr lang="en-US" baseline="0" dirty="0" smtClean="0"/>
              <a:t> A, C, </a:t>
            </a:r>
            <a:r>
              <a:rPr lang="en-US" baseline="0" dirty="0" err="1" smtClean="0"/>
              <a:t>och</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Efter</a:t>
            </a:r>
            <a:r>
              <a:rPr lang="en-US" dirty="0" smtClean="0"/>
              <a:t> </a:t>
            </a:r>
            <a:r>
              <a:rPr lang="en-US" dirty="0" err="1" smtClean="0"/>
              <a:t>ett</a:t>
            </a:r>
            <a:r>
              <a:rPr lang="en-US" dirty="0" smtClean="0"/>
              <a:t> tag, </a:t>
            </a:r>
            <a:r>
              <a:rPr lang="en-US" dirty="0" err="1" smtClean="0"/>
              <a:t>så</a:t>
            </a:r>
            <a:r>
              <a:rPr lang="en-US" dirty="0" smtClean="0"/>
              <a:t> </a:t>
            </a:r>
            <a:r>
              <a:rPr lang="en-US" dirty="0" err="1" smtClean="0"/>
              <a:t>har</a:t>
            </a:r>
            <a:r>
              <a:rPr lang="en-US" dirty="0" smtClean="0"/>
              <a:t> en </a:t>
            </a:r>
            <a:r>
              <a:rPr lang="en-US" dirty="0" err="1" smtClean="0"/>
              <a:t>ny</a:t>
            </a:r>
            <a:r>
              <a:rPr lang="en-US" dirty="0" smtClean="0"/>
              <a:t> nod </a:t>
            </a:r>
            <a:r>
              <a:rPr lang="en-US" dirty="0" err="1" smtClean="0"/>
              <a:t>tillkommit</a:t>
            </a:r>
            <a:r>
              <a:rPr lang="en-US" dirty="0" smtClean="0"/>
              <a:t>,</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vi </a:t>
            </a:r>
            <a:r>
              <a:rPr lang="en-US" baseline="0" dirty="0" err="1" smtClean="0"/>
              <a:t>redan</a:t>
            </a:r>
            <a:r>
              <a:rPr lang="en-US" baseline="0" dirty="0" smtClean="0"/>
              <a:t> </a:t>
            </a:r>
            <a:r>
              <a:rPr lang="en-US" baseline="0" dirty="0" err="1" smtClean="0"/>
              <a:t>har</a:t>
            </a:r>
            <a:r>
              <a:rPr lang="en-US" baseline="0" dirty="0" smtClean="0"/>
              <a:t>, </a:t>
            </a:r>
            <a:r>
              <a:rPr lang="en-US" baseline="0" dirty="0" err="1" smtClean="0"/>
              <a:t>dvs</a:t>
            </a:r>
            <a:r>
              <a:rPr lang="en-US" baseline="0" dirty="0" smtClean="0"/>
              <a:t> D.</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baseline="0" dirty="0" smtClean="0"/>
              <a:t> </a:t>
            </a:r>
            <a:r>
              <a:rPr lang="en-US" baseline="0" dirty="0" err="1" smtClean="0"/>
              <a:t>skapar</a:t>
            </a:r>
            <a:r>
              <a:rPr lang="en-US" baseline="0" dirty="0" smtClean="0"/>
              <a:t> vi </a:t>
            </a:r>
            <a:r>
              <a:rPr lang="en-US" baseline="0" dirty="0" err="1" smtClean="0"/>
              <a:t>först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dirty="0" smtClean="0"/>
              <a:t> </a:t>
            </a:r>
            <a:r>
              <a:rPr lang="en-US" dirty="0" err="1" smtClean="0"/>
              <a:t>därefter</a:t>
            </a:r>
            <a:r>
              <a:rPr lang="en-US" baseline="0" dirty="0" smtClean="0"/>
              <a:t> tar vi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baseline="0" dirty="0" smtClean="0"/>
              <a:t> </a:t>
            </a:r>
            <a:r>
              <a:rPr lang="en-US" baseline="0" dirty="0" err="1" smtClean="0"/>
              <a:t>så</a:t>
            </a:r>
            <a:r>
              <a:rPr lang="en-US" baseline="0" dirty="0" smtClean="0"/>
              <a:t> </a:t>
            </a:r>
            <a:r>
              <a:rPr lang="en-US" baseline="0" dirty="0" err="1" smtClean="0"/>
              <a:t>kollar</a:t>
            </a:r>
            <a:r>
              <a:rPr lang="en-US" baseline="0" dirty="0" smtClean="0"/>
              <a:t> vi </a:t>
            </a:r>
            <a:r>
              <a:rPr lang="en-US" baseline="0" dirty="0" err="1" smtClean="0"/>
              <a:t>igen</a:t>
            </a:r>
            <a:r>
              <a:rPr lang="en-US" baseline="0" dirty="0" smtClean="0"/>
              <a:t> om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I </a:t>
            </a:r>
            <a:r>
              <a:rPr lang="en-US" baseline="0" dirty="0" err="1" smtClean="0"/>
              <a:t>detta</a:t>
            </a:r>
            <a:r>
              <a:rPr lang="en-US" baseline="0" dirty="0" smtClean="0"/>
              <a:t> </a:t>
            </a:r>
            <a:r>
              <a:rPr lang="en-US" baseline="0" dirty="0" err="1" smtClean="0"/>
              <a:t>fallet</a:t>
            </a:r>
            <a:r>
              <a:rPr lang="en-US" baseline="0" dirty="0" smtClean="0"/>
              <a:t> D,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dvs</a:t>
            </a:r>
            <a:r>
              <a:rPr lang="en-US" baseline="0" dirty="0" smtClean="0"/>
              <a:t> A. </a:t>
            </a:r>
            <a:r>
              <a:rPr lang="en-US" baseline="0" dirty="0" err="1" smtClean="0"/>
              <a:t>Det</a:t>
            </a:r>
            <a:r>
              <a:rPr lang="en-US" baseline="0" dirty="0" smtClean="0"/>
              <a:t> </a:t>
            </a:r>
            <a:r>
              <a:rPr lang="en-US" baseline="0" dirty="0" err="1" smtClean="0"/>
              <a:t>är</a:t>
            </a:r>
            <a:r>
              <a:rPr lang="en-US" baseline="0" dirty="0" smtClean="0"/>
              <a:t> den </a:t>
            </a:r>
            <a:r>
              <a:rPr lang="en-US" baseline="0" dirty="0" err="1" smtClean="0"/>
              <a:t>inte</a:t>
            </a:r>
            <a:r>
              <a:rPr lang="en-US" baseline="0" dirty="0" smtClean="0"/>
              <a:t>, </a:t>
            </a:r>
            <a:r>
              <a:rPr lang="en-US" baseline="0" dirty="0" err="1" smtClean="0"/>
              <a:t>då</a:t>
            </a:r>
            <a:r>
              <a:rPr lang="en-US" baseline="0" dirty="0" smtClean="0"/>
              <a:t> </a:t>
            </a:r>
            <a:r>
              <a:rPr lang="en-US" baseline="0" dirty="0" err="1" smtClean="0"/>
              <a:t>är</a:t>
            </a:r>
            <a:r>
              <a:rPr lang="en-US" baseline="0" dirty="0" smtClean="0"/>
              <a:t> vi </a:t>
            </a:r>
            <a:r>
              <a:rPr lang="en-US" baseline="0" dirty="0" err="1" smtClean="0"/>
              <a:t>klara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hos </a:t>
            </a:r>
            <a:r>
              <a:rPr lang="en-US" baseline="0" dirty="0" err="1" smtClean="0"/>
              <a:t>noderna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upptäcker</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anpassar</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dirty="0" smtClean="0"/>
              <a:t> </a:t>
            </a:r>
            <a:r>
              <a:rPr lang="en-US" dirty="0" err="1" smtClean="0"/>
              <a:t>går</a:t>
            </a:r>
            <a:r>
              <a:rPr lang="en-US" baseline="0" dirty="0" smtClean="0"/>
              <a:t> vi </a:t>
            </a:r>
            <a:r>
              <a:rPr lang="en-US" baseline="0" dirty="0" err="1" smtClean="0"/>
              <a:t>vidare</a:t>
            </a:r>
            <a:r>
              <a:rPr lang="en-US" baseline="0" dirty="0" smtClean="0"/>
              <a:t> till </a:t>
            </a:r>
            <a:r>
              <a:rPr lang="en-US" baseline="0" dirty="0" err="1" smtClean="0"/>
              <a:t>nästa</a:t>
            </a:r>
            <a:r>
              <a:rPr lang="en-US" baseline="0" dirty="0" smtClean="0"/>
              <a:t> del. Ta </a:t>
            </a:r>
            <a:r>
              <a:rPr lang="en-US" baseline="0" dirty="0" err="1" smtClean="0"/>
              <a:t>bort</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vi </a:t>
            </a:r>
            <a:r>
              <a:rPr lang="en-US" baseline="0" dirty="0" err="1" smtClean="0"/>
              <a:t>fortfarande</a:t>
            </a:r>
            <a:r>
              <a:rPr lang="en-US" baseline="0" dirty="0" smtClean="0"/>
              <a:t> </a:t>
            </a:r>
            <a:r>
              <a:rPr lang="en-US" baseline="0" dirty="0" err="1" smtClean="0"/>
              <a:t>uppnår</a:t>
            </a:r>
            <a:r>
              <a:rPr lang="en-US" baseline="0" dirty="0" smtClean="0"/>
              <a:t> </a:t>
            </a:r>
            <a:r>
              <a:rPr lang="en-US" baseline="0" dirty="0" err="1" smtClean="0"/>
              <a:t>önskad</a:t>
            </a:r>
            <a:r>
              <a:rPr lang="en-US" baseline="0" dirty="0" smtClean="0"/>
              <a:t> </a:t>
            </a:r>
            <a:r>
              <a:rPr lang="en-US" baseline="0" dirty="0" err="1" smtClean="0"/>
              <a:t>tillförlitlighet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då</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operational.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 </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a:p>
            <a:endParaRPr lang="en-US" baseline="0" dirty="0" smtClean="0"/>
          </a:p>
          <a:p>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en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I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en </a:t>
            </a:r>
            <a:r>
              <a:rPr lang="en-US" i="0" baseline="0" dirty="0" err="1" smtClean="0"/>
              <a:t>viss</a:t>
            </a:r>
            <a:r>
              <a:rPr lang="en-US" i="0" baseline="0" dirty="0" smtClean="0"/>
              <a:t> </a:t>
            </a:r>
            <a:r>
              <a:rPr lang="en-US" i="0" baseline="0" dirty="0" err="1" smtClean="0"/>
              <a:t>tid</a:t>
            </a:r>
            <a:r>
              <a:rPr lang="en-US" i="0" baseline="0" dirty="0" smtClean="0"/>
              <a:t>  start </a:t>
            </a:r>
            <a:r>
              <a:rPr lang="en-US" i="0" baseline="0" dirty="0" err="1" smtClean="0"/>
              <a:t>processen</a:t>
            </a:r>
            <a:r>
              <a:rPr lang="en-US" i="0" baseline="0" dirty="0" smtClean="0"/>
              <a:t> om </a:t>
            </a:r>
            <a:r>
              <a:rPr lang="en-US" i="0" baseline="0" dirty="0" err="1" smtClean="0"/>
              <a:t>och</a:t>
            </a:r>
            <a:r>
              <a:rPr lang="en-US" i="0" baseline="0" dirty="0" smtClean="0"/>
              <a:t> en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fortfarande</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a:t>
            </a:r>
            <a:r>
              <a:rPr lang="en-US" baseline="0" dirty="0" err="1" smtClean="0"/>
              <a:t>inte</a:t>
            </a:r>
            <a:r>
              <a:rPr lang="en-US" baseline="0" dirty="0" smtClean="0"/>
              <a:t> den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Ett</a:t>
            </a:r>
            <a:r>
              <a:rPr lang="en-US" dirty="0" smtClean="0"/>
              <a:t> </a:t>
            </a:r>
            <a:r>
              <a:rPr lang="en-US" dirty="0" err="1" smtClean="0"/>
              <a:t>liknande</a:t>
            </a:r>
            <a:r>
              <a:rPr lang="en-US" dirty="0" smtClean="0"/>
              <a:t> </a:t>
            </a:r>
            <a:r>
              <a:rPr lang="en-US" dirty="0" err="1" smtClean="0"/>
              <a:t>exempel</a:t>
            </a:r>
            <a:r>
              <a:rPr lang="en-US" dirty="0" smtClean="0"/>
              <a:t> med </a:t>
            </a:r>
            <a:r>
              <a:rPr lang="en-US" dirty="0" err="1" smtClean="0"/>
              <a:t>två</a:t>
            </a:r>
            <a:r>
              <a:rPr lang="en-US" dirty="0" smtClean="0"/>
              <a:t> </a:t>
            </a:r>
            <a:r>
              <a:rPr lang="en-US" dirty="0" err="1" smtClean="0"/>
              <a:t>replikor</a:t>
            </a:r>
            <a:r>
              <a:rPr lang="en-US" dirty="0" smtClean="0"/>
              <a:t>.</a:t>
            </a:r>
          </a:p>
          <a:p>
            <a:endParaRPr lang="en-US" dirty="0" smtClean="0"/>
          </a:p>
          <a:p>
            <a:r>
              <a:rPr lang="en-US" dirty="0" err="1" smtClean="0"/>
              <a:t>Nodernas</a:t>
            </a:r>
            <a:r>
              <a:rPr lang="en-US" dirty="0" smtClean="0"/>
              <a:t> </a:t>
            </a:r>
            <a:r>
              <a:rPr lang="en-US" dirty="0" err="1" smtClean="0"/>
              <a:t>tillfötlitlighetsnivå</a:t>
            </a:r>
            <a:r>
              <a:rPr lang="en-US" dirty="0" smtClean="0"/>
              <a:t> </a:t>
            </a:r>
            <a:r>
              <a:rPr lang="en-US" dirty="0" err="1" smtClean="0"/>
              <a:t>syns</a:t>
            </a:r>
            <a:r>
              <a:rPr lang="en-US" dirty="0" smtClean="0"/>
              <a:t> </a:t>
            </a:r>
            <a:r>
              <a:rPr lang="en-US" dirty="0" err="1" smtClean="0"/>
              <a:t>också</a:t>
            </a:r>
            <a:r>
              <a:rPr lang="en-US" dirty="0" smtClean="0"/>
              <a:t>.</a:t>
            </a:r>
          </a:p>
          <a:p>
            <a:endParaRPr lang="en-US" dirty="0" smtClean="0"/>
          </a:p>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det</a:t>
            </a:r>
            <a:r>
              <a:rPr lang="en-US" baseline="0" dirty="0" smtClean="0"/>
              <a:t> </a:t>
            </a:r>
            <a:r>
              <a:rPr lang="en-US" baseline="0" dirty="0" err="1" smtClean="0"/>
              <a:t>räcker</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om de </a:t>
            </a:r>
            <a:r>
              <a:rPr lang="en-US" baseline="0" dirty="0" err="1" smtClean="0"/>
              <a:t>körs</a:t>
            </a:r>
            <a:r>
              <a:rPr lang="en-US" baseline="0" dirty="0" smtClean="0"/>
              <a:t> </a:t>
            </a:r>
            <a:r>
              <a:rPr lang="en-US" baseline="0" dirty="0" err="1" smtClean="0"/>
              <a:t>på</a:t>
            </a:r>
            <a:r>
              <a:rPr lang="en-US" baseline="0" dirty="0" smtClean="0"/>
              <a:t> nod A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779117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baseline="0" dirty="0" smtClean="0"/>
              <a:t> nod C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och</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B, men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fortfarande</a:t>
            </a:r>
            <a:r>
              <a:rPr lang="en-US" baseline="0" dirty="0" smtClean="0"/>
              <a:t> </a:t>
            </a:r>
            <a:r>
              <a:rPr lang="en-US" baseline="0" dirty="0" err="1" smtClean="0"/>
              <a:t>inte</a:t>
            </a:r>
            <a:r>
              <a:rPr lang="en-US" baseline="0" dirty="0" smtClean="0"/>
              <a:t> </a:t>
            </a:r>
            <a:r>
              <a:rPr lang="en-US" baseline="0" dirty="0" err="1" smtClean="0"/>
              <a:t>uppfylld</a:t>
            </a:r>
            <a:r>
              <a:rPr lang="en-US" baseline="0" dirty="0" smtClean="0"/>
              <a:t> </a:t>
            </a:r>
            <a:r>
              <a:rPr lang="en-US" baseline="0" dirty="0" err="1" smtClean="0"/>
              <a:t>och</a:t>
            </a:r>
            <a:r>
              <a:rPr lang="en-US" baseline="0" dirty="0" smtClean="0"/>
              <a:t> </a:t>
            </a:r>
            <a:r>
              <a:rPr lang="en-US" baseline="0" dirty="0" err="1" smtClean="0"/>
              <a:t>ytterligare</a:t>
            </a:r>
            <a:r>
              <a:rPr lang="en-US" baseline="0" dirty="0" smtClean="0"/>
              <a:t> en </a:t>
            </a:r>
            <a:r>
              <a:rPr lang="en-US" baseline="0" dirty="0" err="1" smtClean="0"/>
              <a:t>replika</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44</a:t>
            </a:fld>
            <a:endParaRPr lang="en-US"/>
          </a:p>
        </p:txBody>
      </p:sp>
    </p:spTree>
    <p:extLst>
      <p:ext uri="{BB962C8B-B14F-4D97-AF65-F5344CB8AC3E}">
        <p14:creationId xmlns:p14="http://schemas.microsoft.com/office/powerpoint/2010/main" val="13706145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Tiden </a:t>
            </a:r>
            <a:r>
              <a:rPr lang="sv-SE" i="1" noProof="0" dirty="0" smtClean="0"/>
              <a:t>t</a:t>
            </a:r>
            <a:r>
              <a:rPr lang="sv-SE" i="0" noProof="0" dirty="0" smtClean="0"/>
              <a:t> som används I </a:t>
            </a:r>
            <a:r>
              <a:rPr lang="sv-SE" i="0" noProof="0" dirty="0" err="1" smtClean="0"/>
              <a:t>tillfötlighetsmodellen</a:t>
            </a:r>
            <a:r>
              <a:rPr lang="sv-SE" i="0" noProof="0" dirty="0" smtClean="0"/>
              <a:t> består av tiden det</a:t>
            </a:r>
            <a:r>
              <a:rPr lang="sv-SE" i="0" baseline="0" noProof="0" dirty="0" smtClean="0"/>
              <a:t> tar att </a:t>
            </a:r>
            <a:r>
              <a:rPr lang="sv-SE" i="0" baseline="0" noProof="0" dirty="0" err="1" smtClean="0"/>
              <a:t>detekera</a:t>
            </a:r>
            <a:r>
              <a:rPr lang="sv-SE" i="0" baseline="0" noProof="0" dirty="0" smtClean="0"/>
              <a:t> att en nod har dött, plus tiden det tar att hantera felet och eventuellt </a:t>
            </a:r>
            <a:r>
              <a:rPr lang="sv-SE" i="0" baseline="0" noProof="0" dirty="0" err="1" smtClean="0"/>
              <a:t>replicera</a:t>
            </a:r>
            <a:r>
              <a:rPr lang="sv-SE" i="0" baseline="0" noProof="0" dirty="0" smtClean="0"/>
              <a:t> en task.</a:t>
            </a:r>
          </a:p>
          <a:p>
            <a:endParaRPr lang="sv-SE" i="0" baseline="0" noProof="0" dirty="0" smtClean="0"/>
          </a:p>
          <a:p>
            <a:r>
              <a:rPr lang="sv-SE" i="0" baseline="0" noProof="0" dirty="0" smtClean="0"/>
              <a:t>Som tidigare nämnt så är det värdet satt till 500 </a:t>
            </a:r>
            <a:r>
              <a:rPr lang="sv-SE" i="0" baseline="0" noProof="0" dirty="0" err="1" smtClean="0"/>
              <a:t>ms</a:t>
            </a:r>
            <a:r>
              <a:rPr lang="sv-SE" i="0" baseline="0" noProof="0" dirty="0" smtClean="0"/>
              <a:t> för att </a:t>
            </a:r>
            <a:r>
              <a:rPr lang="sv-SE" i="0" baseline="0" noProof="0" dirty="0" err="1" smtClean="0"/>
              <a:t>detekera</a:t>
            </a:r>
            <a:r>
              <a:rPr lang="sv-SE" i="0" baseline="0" noProof="0" dirty="0" smtClean="0"/>
              <a:t> att en nöd har dött. Tiden att hantera felet och skapa en ny </a:t>
            </a:r>
            <a:r>
              <a:rPr lang="sv-SE" i="0" baseline="0" noProof="0" dirty="0" err="1" smtClean="0"/>
              <a:t>replika</a:t>
            </a:r>
            <a:r>
              <a:rPr lang="sv-SE" i="0" baseline="0" noProof="0" dirty="0" smtClean="0"/>
              <a:t> varierar dock.</a:t>
            </a:r>
          </a:p>
          <a:p>
            <a:endParaRPr lang="sv-SE" i="0" baseline="0" noProof="0" dirty="0" smtClean="0"/>
          </a:p>
          <a:p>
            <a:r>
              <a:rPr lang="sv-SE" i="0" baseline="0" noProof="0" dirty="0" smtClean="0"/>
              <a:t>Det beror delvis på att tiden beror på hur stort </a:t>
            </a:r>
            <a:r>
              <a:rPr lang="sv-SE" i="0" baseline="0" noProof="0" dirty="0" err="1" smtClean="0"/>
              <a:t>statet</a:t>
            </a:r>
            <a:r>
              <a:rPr lang="sv-SE" i="0" baseline="0" noProof="0" dirty="0" smtClean="0"/>
              <a:t> på tasken är, och därför lagras dessa tider på task </a:t>
            </a:r>
            <a:r>
              <a:rPr lang="sv-SE" i="0" baseline="0" noProof="0" dirty="0" err="1" smtClean="0"/>
              <a:t>type</a:t>
            </a:r>
            <a:r>
              <a:rPr lang="sv-SE" i="0" baseline="0" noProof="0" dirty="0" smtClean="0"/>
              <a:t>.</a:t>
            </a:r>
          </a:p>
          <a:p>
            <a:endParaRPr lang="sv-SE" i="0" baseline="0" noProof="0" dirty="0" smtClean="0"/>
          </a:p>
          <a:p>
            <a:r>
              <a:rPr lang="sv-SE" i="0" baseline="0" noProof="0" dirty="0" smtClean="0"/>
              <a:t>Det beror dessutom på om noden som först väljs ut, blir klar eller om den själv dör innan den blir klar, I vilket fall en ny nod väljs. </a:t>
            </a:r>
          </a:p>
          <a:p>
            <a:endParaRPr lang="sv-SE" i="0" baseline="0" noProof="0" dirty="0" smtClean="0"/>
          </a:p>
          <a:p>
            <a:r>
              <a:rPr lang="sv-SE" i="0" baseline="0" noProof="0" dirty="0" smtClean="0"/>
              <a:t>Vidare kan noden som vi ber </a:t>
            </a:r>
            <a:r>
              <a:rPr lang="sv-SE" i="0" baseline="0" noProof="0" dirty="0" err="1" smtClean="0"/>
              <a:t>replicera</a:t>
            </a:r>
            <a:r>
              <a:rPr lang="sv-SE" i="0" baseline="0" noProof="0" dirty="0" smtClean="0"/>
              <a:t> sin </a:t>
            </a:r>
            <a:r>
              <a:rPr lang="sv-SE" i="0" baseline="0" noProof="0" dirty="0" err="1" smtClean="0"/>
              <a:t>replika</a:t>
            </a:r>
            <a:r>
              <a:rPr lang="sv-SE" i="0" baseline="0" noProof="0" dirty="0" smtClean="0"/>
              <a:t> dö innan den hinner göra det, även då väljs en ny nod ut, eller noden vi </a:t>
            </a:r>
            <a:r>
              <a:rPr lang="sv-SE" i="0" baseline="0" noProof="0" dirty="0" err="1" smtClean="0"/>
              <a:t>replicerar</a:t>
            </a:r>
            <a:r>
              <a:rPr lang="sv-SE" i="0" baseline="0" noProof="0" dirty="0" smtClean="0"/>
              <a:t> till kan dö.</a:t>
            </a:r>
          </a:p>
        </p:txBody>
      </p:sp>
      <p:sp>
        <p:nvSpPr>
          <p:cNvPr id="4" name="Slide Number Placeholder 3"/>
          <p:cNvSpPr>
            <a:spLocks noGrp="1"/>
          </p:cNvSpPr>
          <p:nvPr>
            <p:ph type="sldNum" sz="quarter" idx="10"/>
          </p:nvPr>
        </p:nvSpPr>
        <p:spPr/>
        <p:txBody>
          <a:bodyPr/>
          <a:lstStyle/>
          <a:p>
            <a:fld id="{100650DF-8CBF-0341-B1F9-47D0C0CD302F}" type="slidenum">
              <a:rPr lang="en-US" smtClean="0"/>
              <a:t>45</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p>
        </p:txBody>
      </p:sp>
      <p:sp>
        <p:nvSpPr>
          <p:cNvPr id="4" name="Slide Number Placehold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r>
              <a:rPr lang="en-US" baseline="0" dirty="0" err="1" smtClean="0"/>
              <a:t>Inte</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smtClean="0"/>
              <a:t>Nod failures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a:t>
            </a:r>
            <a:r>
              <a:rPr lang="en-US" baseline="0" dirty="0" err="1" smtClean="0"/>
              <a:t>vis</a:t>
            </a:r>
            <a:r>
              <a:rPr lang="en-US" baseline="0" dirty="0" smtClean="0"/>
              <a:t>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failure rate.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a:t>
            </a:r>
            <a:r>
              <a:rPr lang="en-US" baseline="0" dirty="0" err="1" smtClean="0"/>
              <a:t>Därför</a:t>
            </a:r>
            <a:r>
              <a:rPr lang="en-US" baseline="0" dirty="0" smtClean="0"/>
              <a:t> </a:t>
            </a:r>
            <a:r>
              <a:rPr lang="en-US" baseline="0" dirty="0" err="1" smtClean="0"/>
              <a:t>dödades</a:t>
            </a:r>
            <a:r>
              <a:rPr lang="en-US" baseline="0" dirty="0" smtClean="0"/>
              <a:t> </a:t>
            </a:r>
            <a:r>
              <a:rPr lang="en-US" baseline="0" dirty="0" err="1" smtClean="0"/>
              <a:t>aldrig</a:t>
            </a:r>
            <a:r>
              <a:rPr lang="en-US" baseline="0" dirty="0" smtClean="0"/>
              <a:t> en </a:t>
            </a:r>
            <a:r>
              <a:rPr lang="en-US" baseline="0" dirty="0" err="1" smtClean="0"/>
              <a:t>av</a:t>
            </a:r>
            <a:r>
              <a:rPr lang="en-US" baseline="0" dirty="0" smtClean="0"/>
              <a:t> de 6 </a:t>
            </a:r>
            <a:r>
              <a:rPr lang="en-US" baseline="0" dirty="0" err="1" smtClean="0"/>
              <a:t>servrarna</a:t>
            </a:r>
            <a:r>
              <a:rPr lang="en-US" baseline="0" dirty="0" smtClean="0"/>
              <a:t>, </a:t>
            </a:r>
            <a:r>
              <a:rPr lang="en-US" baseline="0" dirty="0" err="1" smtClean="0"/>
              <a:t>utan</a:t>
            </a:r>
            <a:r>
              <a:rPr lang="en-US" baseline="0" dirty="0" smtClean="0"/>
              <a:t> en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konsumenten</a:t>
            </a:r>
            <a:r>
              <a:rPr lang="en-US" baseline="0" dirty="0" smtClean="0"/>
              <a:t> </a:t>
            </a:r>
            <a:r>
              <a:rPr lang="en-US" baseline="0" dirty="0" err="1" smtClean="0"/>
              <a:t>och</a:t>
            </a:r>
            <a:r>
              <a:rPr lang="en-US" baseline="0" dirty="0" smtClean="0"/>
              <a:t> </a:t>
            </a:r>
            <a:r>
              <a:rPr lang="en-US" baseline="0" dirty="0" err="1" smtClean="0"/>
              <a:t>producenten</a:t>
            </a:r>
            <a:r>
              <a:rPr lang="en-US" baseline="0" dirty="0" smtClean="0"/>
              <a:t> </a:t>
            </a:r>
            <a:r>
              <a:rPr lang="en-US" baseline="0" dirty="0" err="1" smtClean="0"/>
              <a:t>var</a:t>
            </a:r>
            <a:r>
              <a:rPr lang="en-US" baseline="0" dirty="0" smtClean="0"/>
              <a:t> </a:t>
            </a:r>
            <a:r>
              <a:rPr lang="en-US" baseline="0" dirty="0" err="1" smtClean="0"/>
              <a:t>placerade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nod </a:t>
            </a:r>
            <a:r>
              <a:rPr lang="en-US" baseline="0" dirty="0" err="1" smtClean="0"/>
              <a:t>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en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en normal </a:t>
            </a:r>
            <a:r>
              <a:rPr lang="en-US" baseline="0" dirty="0" err="1" smtClean="0"/>
              <a:t>distrubution</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standard </a:t>
            </a:r>
            <a:r>
              <a:rPr lang="en-US" baseline="0" dirty="0" err="1" smtClean="0"/>
              <a:t>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runtimen</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r>
              <a:rPr lang="en-US" baseline="0" dirty="0" err="1" smtClean="0"/>
              <a:t>Detta</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a:t>
            </a:r>
            <a:r>
              <a:rPr lang="en-US" baseline="0" dirty="0" err="1" smtClean="0"/>
              <a:t>och</a:t>
            </a:r>
            <a:r>
              <a:rPr lang="en-US" baseline="0" dirty="0" smtClean="0"/>
              <a:t> </a:t>
            </a:r>
            <a:r>
              <a:rPr lang="en-US" baseline="0" dirty="0" err="1" smtClean="0"/>
              <a:t>då</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hela</a:t>
            </a:r>
            <a:r>
              <a:rPr lang="en-US" baseline="0" dirty="0" smtClean="0"/>
              <a:t> </a:t>
            </a:r>
            <a:r>
              <a:rPr lang="en-US" baseline="0" dirty="0" err="1" smtClean="0"/>
              <a:t>tiden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tex</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om de </a:t>
            </a:r>
            <a:r>
              <a:rPr lang="en-US" baseline="0" dirty="0" err="1" smtClean="0"/>
              <a:t>startades</a:t>
            </a:r>
            <a:r>
              <a:rPr lang="en-US" baseline="0" dirty="0" smtClean="0"/>
              <a:t> </a:t>
            </a:r>
            <a:r>
              <a:rPr lang="en-US" baseline="0" dirty="0" err="1" smtClean="0"/>
              <a:t>samtidigt</a:t>
            </a:r>
            <a:r>
              <a:rPr lang="en-US" baseline="0" dirty="0" smtClean="0"/>
              <a:t>, </a:t>
            </a:r>
            <a:r>
              <a:rPr lang="en-US" baseline="0" dirty="0" err="1" smtClean="0"/>
              <a:t>vidare</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a:t>
            </a:r>
            <a:r>
              <a:rPr lang="en-US" baseline="0" dirty="0" err="1" smtClean="0"/>
              <a:t>stycken</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random </a:t>
            </a:r>
            <a:r>
              <a:rPr lang="en-US" baseline="0" dirty="0" err="1" smtClean="0"/>
              <a:t>nummer</a:t>
            </a:r>
            <a:r>
              <a:rPr lang="en-US" baseline="0" dirty="0" smtClean="0"/>
              <a:t>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varje</a:t>
            </a:r>
            <a:r>
              <a:rPr lang="en-US" baseline="0" dirty="0" smtClean="0"/>
              <a:t> runtime </a:t>
            </a:r>
            <a:r>
              <a:rPr lang="en-US" baseline="0" dirty="0" err="1" smtClean="0"/>
              <a:t>var</a:t>
            </a:r>
            <a:r>
              <a:rPr lang="en-US" baseline="0" dirty="0" smtClean="0"/>
              <a:t> </a:t>
            </a:r>
            <a:r>
              <a:rPr lang="en-US" baseline="0" dirty="0" err="1" smtClean="0"/>
              <a:t>satt</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var</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failure plus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I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530 ms.</a:t>
            </a:r>
          </a:p>
          <a:p>
            <a:endParaRPr lang="is-IS" baseline="0" dirty="0" smtClean="0"/>
          </a:p>
          <a:p>
            <a:r>
              <a:rPr lang="is-IS" baseline="0" dirty="0" smtClean="0"/>
              <a:t>Som ni ser då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DEFAULT </a:t>
            </a:r>
            <a:r>
              <a:rPr lang="en-US" baseline="0" dirty="0" err="1" smtClean="0"/>
              <a:t>värdet</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a:t>
            </a:r>
            <a:r>
              <a:rPr lang="en-US" baseline="0" dirty="0" smtClean="0"/>
              <a:t> </a:t>
            </a:r>
            <a:r>
              <a:rPr lang="en-US" baseline="0" dirty="0" err="1" smtClean="0"/>
              <a:t>tid</a:t>
            </a:r>
            <a:r>
              <a:rPr lang="en-US" baseline="0" dirty="0" smtClean="0"/>
              <a:t> </a:t>
            </a:r>
            <a:r>
              <a:rPr lang="en-US" baseline="0" dirty="0" err="1" smtClean="0"/>
              <a:t>samt</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a:t>
            </a:r>
            <a:r>
              <a:rPr lang="en-US" baseline="0" dirty="0" err="1" smtClean="0"/>
              <a:t>att</a:t>
            </a:r>
            <a:r>
              <a:rPr lang="en-US" baseline="0" dirty="0" smtClean="0"/>
              <a:t> den </a:t>
            </a:r>
            <a:r>
              <a:rPr lang="en-US" baseline="0" dirty="0" err="1" smtClean="0"/>
              <a:t>faktiska</a:t>
            </a:r>
            <a:r>
              <a:rPr lang="en-US" baseline="0" dirty="0" smtClean="0"/>
              <a:t> MTBF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sedan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det</a:t>
            </a:r>
            <a:r>
              <a:rPr lang="en-US" baseline="0" dirty="0" smtClean="0"/>
              <a:t> </a:t>
            </a:r>
            <a:r>
              <a:rPr lang="en-US" baseline="0" dirty="0" err="1" smtClean="0"/>
              <a:t>olika</a:t>
            </a:r>
            <a:r>
              <a:rPr lang="en-US" baseline="0" dirty="0" smtClean="0"/>
              <a:t> MTBF till </a:t>
            </a:r>
            <a:r>
              <a:rPr lang="en-US" baseline="0" dirty="0" err="1" smtClean="0"/>
              <a:t>olika</a:t>
            </a:r>
            <a:r>
              <a:rPr lang="en-US" baseline="0" dirty="0" smtClean="0"/>
              <a:t> runtimes.</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reliable,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a:t>
            </a:r>
            <a:r>
              <a:rPr lang="en-US" baseline="0" dirty="0" err="1" smtClean="0"/>
              <a:t>bara</a:t>
            </a:r>
            <a:r>
              <a:rPr lang="en-US" baseline="0" dirty="0" smtClean="0"/>
              <a:t>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behövs</a:t>
            </a:r>
            <a:r>
              <a:rPr lang="en-US" baseline="0" dirty="0" smtClean="0"/>
              <a:t> 3 </a:t>
            </a:r>
            <a:r>
              <a:rPr lang="en-US" baseline="0" dirty="0" err="1" smtClean="0"/>
              <a:t>annars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timing issues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a:t>
            </a:r>
            <a:r>
              <a:rPr lang="en-US" baseline="0" dirty="0" err="1" smtClean="0"/>
              <a:t>externa</a:t>
            </a:r>
            <a:r>
              <a:rPr lang="en-US" baseline="0" dirty="0" smtClean="0"/>
              <a:t> requests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requestet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snabbt</a:t>
            </a:r>
            <a:r>
              <a:rPr lang="en-US" baseline="0" dirty="0" smtClean="0"/>
              <a:t> </a:t>
            </a:r>
            <a:r>
              <a:rPr lang="en-US" baseline="0" dirty="0" err="1" smtClean="0"/>
              <a:t>ökar</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syms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80</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81</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87</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88</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I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modelera</a:t>
            </a:r>
            <a:r>
              <a:rPr lang="en-US" baseline="0" dirty="0" smtClean="0"/>
              <a:t> </a:t>
            </a:r>
            <a:r>
              <a:rPr lang="en-US" baseline="0" dirty="0" err="1" smtClean="0"/>
              <a:t>verkligen</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a:t>
            </a:r>
            <a:r>
              <a:rPr lang="en-US" baseline="0" dirty="0" err="1" smtClean="0"/>
              <a:t>bara</a:t>
            </a:r>
            <a:r>
              <a:rPr lang="en-US" baseline="0" dirty="0" smtClean="0"/>
              <a:t> om node failures</a:t>
            </a:r>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vilket</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sannolikheten</a:t>
            </a:r>
            <a:r>
              <a:rPr lang="en-US" baseline="0" dirty="0" smtClean="0"/>
              <a:t> </a:t>
            </a:r>
            <a:r>
              <a:rPr lang="en-US" baseline="0" dirty="0" err="1" smtClean="0"/>
              <a:t>av</a:t>
            </a:r>
            <a:r>
              <a:rPr lang="en-US" baseline="0" dirty="0" smtClean="0"/>
              <a:t> k </a:t>
            </a:r>
            <a:r>
              <a:rPr lang="en-US" baseline="0" dirty="0" err="1" smtClean="0"/>
              <a:t>stycken</a:t>
            </a:r>
            <a:r>
              <a:rPr lang="en-US" baseline="0" dirty="0" smtClean="0"/>
              <a:t> </a:t>
            </a:r>
            <a:r>
              <a:rPr lang="en-US" baseline="0" dirty="0" err="1" smtClean="0"/>
              <a:t>fel</a:t>
            </a:r>
            <a:r>
              <a:rPr lang="en-US" baseline="0" dirty="0" smtClean="0"/>
              <a:t> om man vet </a:t>
            </a:r>
            <a:r>
              <a:rPr lang="en-US" baseline="0" dirty="0" err="1" smtClean="0"/>
              <a:t>dess</a:t>
            </a:r>
            <a:r>
              <a:rPr lang="en-US" baseline="0" dirty="0" smtClean="0"/>
              <a:t> failure rate, </a:t>
            </a:r>
            <a:r>
              <a:rPr lang="en-US" baseline="0" dirty="0" err="1" smtClean="0"/>
              <a:t>tex</a:t>
            </a:r>
            <a:r>
              <a:rPr lang="en-US" baseline="0" dirty="0" smtClean="0"/>
              <a:t> om failure </a:t>
            </a:r>
            <a:r>
              <a:rPr lang="en-US" baseline="0" dirty="0" err="1" smtClean="0"/>
              <a:t>raten</a:t>
            </a:r>
            <a:r>
              <a:rPr lang="en-US" baseline="0" dirty="0" smtClean="0"/>
              <a:t> </a:t>
            </a:r>
            <a:r>
              <a:rPr lang="en-US" baseline="0" dirty="0" err="1" smtClean="0"/>
              <a:t>är</a:t>
            </a:r>
            <a:r>
              <a:rPr lang="en-US" baseline="0" dirty="0" smtClean="0"/>
              <a:t> 1 om </a:t>
            </a:r>
            <a:r>
              <a:rPr lang="en-US" baseline="0" dirty="0" err="1" smtClean="0"/>
              <a:t>dagen</a:t>
            </a:r>
            <a:r>
              <a:rPr lang="en-US" baseline="0" dirty="0" smtClean="0"/>
              <a:t>, </a:t>
            </a:r>
            <a:r>
              <a:rPr lang="en-US" baseline="0" dirty="0" err="1" smtClean="0"/>
              <a:t>så</a:t>
            </a:r>
            <a:r>
              <a:rPr lang="en-US" baseline="0" dirty="0" smtClean="0"/>
              <a:t> </a:t>
            </a:r>
            <a:r>
              <a:rPr lang="en-US" baseline="0" dirty="0" err="1" smtClean="0"/>
              <a:t>ger</a:t>
            </a:r>
            <a:r>
              <a:rPr lang="en-US" baseline="0" dirty="0" smtClean="0"/>
              <a:t> P(2) </a:t>
            </a:r>
            <a:r>
              <a:rPr lang="en-US" baseline="0" dirty="0" err="1" smtClean="0"/>
              <a:t>sannolikheten</a:t>
            </a:r>
            <a:r>
              <a:rPr lang="en-US" baseline="0" dirty="0" smtClean="0"/>
              <a:t> </a:t>
            </a:r>
            <a:r>
              <a:rPr lang="en-US" baseline="0" dirty="0" err="1" smtClean="0"/>
              <a:t>för</a:t>
            </a:r>
            <a:r>
              <a:rPr lang="en-US" baseline="0" dirty="0" smtClean="0"/>
              <a:t> 2 </a:t>
            </a:r>
            <a:r>
              <a:rPr lang="en-US" baseline="0" dirty="0" err="1" smtClean="0"/>
              <a:t>fel</a:t>
            </a:r>
            <a:r>
              <a:rPr lang="en-US" baseline="0" dirty="0" smtClean="0"/>
              <a:t> under 1 dag.</a:t>
            </a:r>
          </a:p>
          <a:p>
            <a:endParaRPr lang="en-US" baseline="0" dirty="0" smtClean="0"/>
          </a:p>
          <a:p>
            <a:r>
              <a:rPr lang="en-US" baseline="0" dirty="0" err="1" smtClean="0"/>
              <a:t>Och</a:t>
            </a:r>
            <a:r>
              <a:rPr lang="en-US" baseline="0" dirty="0" smtClean="0"/>
              <a:t> failure </a:t>
            </a:r>
            <a:r>
              <a:rPr lang="en-US" baseline="0" dirty="0" err="1" smtClean="0"/>
              <a:t>raten</a:t>
            </a:r>
            <a:r>
              <a:rPr lang="en-US" baseline="0" dirty="0" smtClean="0"/>
              <a:t> </a:t>
            </a:r>
            <a:r>
              <a:rPr lang="en-US" baseline="0" dirty="0" err="1" smtClean="0"/>
              <a:t>kan</a:t>
            </a:r>
            <a:r>
              <a:rPr lang="en-US" baseline="0" dirty="0" smtClean="0"/>
              <a:t> med mean-time-between-failures </a:t>
            </a:r>
            <a:r>
              <a:rPr lang="en-US" baseline="0" dirty="0" err="1" smtClean="0"/>
              <a:t>beskrivas</a:t>
            </a:r>
            <a:r>
              <a:rPr lang="en-US" baseline="0" dirty="0" smtClean="0"/>
              <a:t> </a:t>
            </a:r>
            <a:r>
              <a:rPr lang="en-US" baseline="0" dirty="0" err="1" smtClean="0"/>
              <a:t>som</a:t>
            </a:r>
            <a:r>
              <a:rPr lang="en-US" baseline="0" dirty="0" smtClean="0"/>
              <a:t> en </a:t>
            </a:r>
            <a:r>
              <a:rPr lang="en-US" baseline="0" dirty="0" err="1" smtClean="0"/>
              <a:t>tid</a:t>
            </a:r>
            <a:r>
              <a:rPr lang="en-US" baseline="0" dirty="0" smtClean="0"/>
              <a:t> t / MTBF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uttrycka</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en nod </a:t>
            </a:r>
            <a:r>
              <a:rPr lang="en-US" baseline="0" dirty="0" err="1" smtClean="0"/>
              <a:t>överlever</a:t>
            </a:r>
            <a:r>
              <a:rPr lang="en-US" baseline="0" dirty="0" smtClean="0"/>
              <a:t> en </a:t>
            </a:r>
            <a:r>
              <a:rPr lang="en-US" baseline="0" dirty="0" err="1" smtClean="0"/>
              <a:t>tid</a:t>
            </a:r>
            <a:r>
              <a:rPr lang="en-US" baseline="0" dirty="0" smtClean="0"/>
              <a:t> </a:t>
            </a:r>
            <a:r>
              <a:rPr lang="en-US" i="1" baseline="0" dirty="0" smtClean="0"/>
              <a:t>t</a:t>
            </a:r>
            <a:r>
              <a:rPr lang="en-US" i="0" baseline="0" dirty="0" smtClean="0"/>
              <a:t>, </a:t>
            </a:r>
            <a:r>
              <a:rPr lang="en-US" i="0" baseline="0" dirty="0" err="1" smtClean="0"/>
              <a:t>så</a:t>
            </a:r>
            <a:r>
              <a:rPr lang="en-US" i="0" baseline="0" dirty="0" smtClean="0"/>
              <a:t> </a:t>
            </a:r>
            <a:r>
              <a:rPr lang="en-US" i="0" baseline="0" dirty="0" err="1" smtClean="0"/>
              <a:t>får</a:t>
            </a:r>
            <a:r>
              <a:rPr lang="en-US" i="0" baseline="0" dirty="0" smtClean="0"/>
              <a:t> man </a:t>
            </a:r>
            <a:r>
              <a:rPr lang="en-US" i="0" baseline="0" dirty="0" err="1" smtClean="0"/>
              <a:t>istället</a:t>
            </a:r>
            <a:r>
              <a:rPr lang="en-US" i="0" baseline="0" dirty="0" smtClean="0"/>
              <a:t> </a:t>
            </a:r>
            <a:r>
              <a:rPr lang="en-US" i="0" baseline="0" dirty="0" err="1" smtClean="0"/>
              <a:t>uttrycka</a:t>
            </a:r>
            <a:r>
              <a:rPr lang="en-US" i="0" baseline="0" dirty="0" smtClean="0"/>
              <a:t> </a:t>
            </a:r>
            <a:r>
              <a:rPr lang="en-US" i="0" baseline="0" dirty="0" err="1" smtClean="0"/>
              <a:t>sannolikheten</a:t>
            </a:r>
            <a:r>
              <a:rPr lang="en-US" i="0" baseline="0" dirty="0" smtClean="0"/>
              <a:t> </a:t>
            </a:r>
            <a:r>
              <a:rPr lang="en-US" i="0" baseline="0" dirty="0" err="1" smtClean="0"/>
              <a:t>för</a:t>
            </a:r>
            <a:r>
              <a:rPr lang="en-US" i="0" baseline="0" dirty="0" smtClean="0"/>
              <a:t> 0 </a:t>
            </a:r>
            <a:r>
              <a:rPr lang="en-US" i="0" baseline="0" dirty="0" err="1" smtClean="0"/>
              <a:t>fel</a:t>
            </a:r>
            <a:r>
              <a:rPr lang="en-US" i="0" baseline="0" dirty="0" smtClean="0"/>
              <a:t> under den </a:t>
            </a:r>
            <a:r>
              <a:rPr lang="en-US" i="0" baseline="0" dirty="0" err="1" smtClean="0"/>
              <a:t>tiden</a:t>
            </a:r>
            <a:endParaRPr lang="en-US" i="0" baseline="0" dirty="0" smtClean="0"/>
          </a:p>
          <a:p>
            <a:endParaRPr lang="en-US" i="0" baseline="0" dirty="0" smtClean="0"/>
          </a:p>
          <a:p>
            <a:r>
              <a:rPr lang="en-US" i="0" baseline="0" dirty="0" err="1" smtClean="0"/>
              <a:t>Sannolikheten</a:t>
            </a:r>
            <a:r>
              <a:rPr lang="en-US" i="0" baseline="0" dirty="0" smtClean="0"/>
              <a:t> </a:t>
            </a:r>
            <a:r>
              <a:rPr lang="en-US" i="0" baseline="0" dirty="0" err="1" smtClean="0"/>
              <a:t>att</a:t>
            </a:r>
            <a:r>
              <a:rPr lang="en-US" i="0" baseline="0" dirty="0" smtClean="0"/>
              <a:t> </a:t>
            </a:r>
            <a:r>
              <a:rPr lang="en-US" i="0" baseline="0" dirty="0" err="1" smtClean="0"/>
              <a:t>minst</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en-US" i="0" baseline="0" dirty="0" err="1" smtClean="0"/>
              <a:t>inträffar</a:t>
            </a:r>
            <a:r>
              <a:rPr lang="en-US" i="0" baseline="0" dirty="0" smtClean="0"/>
              <a:t> </a:t>
            </a:r>
            <a:r>
              <a:rPr lang="en-US" i="0" baseline="0" dirty="0" err="1" smtClean="0"/>
              <a:t>är</a:t>
            </a:r>
            <a:r>
              <a:rPr lang="en-US" i="0" baseline="0" dirty="0" smtClean="0"/>
              <a:t> </a:t>
            </a:r>
            <a:r>
              <a:rPr lang="en-US" i="0" baseline="0" dirty="0" err="1" smtClean="0"/>
              <a:t>då</a:t>
            </a:r>
            <a:r>
              <a:rPr lang="en-US" i="0" baseline="0" dirty="0" smtClean="0"/>
              <a:t> 1 - </a:t>
            </a:r>
            <a:r>
              <a:rPr lang="en-US" i="0" baseline="0" dirty="0" err="1" smtClean="0"/>
              <a:t>sannolikheten</a:t>
            </a:r>
            <a:r>
              <a:rPr lang="en-US" i="0" baseline="0" dirty="0" smtClean="0"/>
              <a:t> </a:t>
            </a:r>
            <a:r>
              <a:rPr lang="en-US" i="0" baseline="0" dirty="0" err="1" smtClean="0"/>
              <a:t>att</a:t>
            </a:r>
            <a:r>
              <a:rPr lang="en-US" i="0" baseline="0" dirty="0" smtClean="0"/>
              <a:t> den </a:t>
            </a:r>
            <a:r>
              <a:rPr lang="en-US" i="0" baseline="0" dirty="0" err="1" smtClean="0"/>
              <a:t>överlever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5/8/16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5/8/16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5/8/16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5/8/16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5/8/16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emf"/></Relationships>
</file>

<file path=ppt/slides/_rels/slide31.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5.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9.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1.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3.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4.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5.emf"/></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6.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7.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3.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4.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5.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6.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7.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4.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6.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7.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Reliability by replication - create </a:t>
            </a:r>
            <a:r>
              <a:rPr lang="en-US" dirty="0" smtClean="0"/>
              <a:t>enough replicas to reach the required reliability</a:t>
            </a:r>
          </a:p>
          <a:p>
            <a:pPr lvl="1">
              <a:buFont typeface="Arial" charset="0"/>
              <a:buChar char="•"/>
            </a:pPr>
            <a:r>
              <a:rPr lang="en-US" dirty="0" smtClean="0"/>
              <a:t>Optimize by choosing the most reliable nodes to place replicas on</a:t>
            </a:r>
          </a:p>
          <a:p>
            <a:pPr lvl="1">
              <a:buFont typeface="Arial" charset="0"/>
              <a:buChar char="•"/>
            </a:pPr>
            <a:r>
              <a:rPr lang="en-US" dirty="0"/>
              <a:t>Detect failures and create new replicas if </a:t>
            </a:r>
            <a:r>
              <a:rPr lang="en-US" dirty="0" smtClean="0"/>
              <a:t>needed</a:t>
            </a:r>
          </a:p>
          <a:p>
            <a:pPr lvl="1">
              <a:buFont typeface="Arial" charset="0"/>
              <a:buChar char="•"/>
            </a:pPr>
            <a:r>
              <a:rPr lang="en-US" dirty="0" smtClean="0"/>
              <a:t>Register system events in order to adapt to changing system behavior, e.g. nodes failure </a:t>
            </a:r>
            <a:r>
              <a:rPr lang="en-US" dirty="0" smtClean="0"/>
              <a:t>rates or more reliable nodes being available</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a:t>
                </a:r>
                <a:r>
                  <a:rPr lang="sv-SE" b="0" dirty="0" smtClean="0"/>
                  <a:t>0.0 &lt; 0.999</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application and fault model</a:t>
            </a:r>
            <a:endParaRPr lang="en-US" dirty="0" smtClean="0"/>
          </a:p>
          <a:p>
            <a:pPr marL="457200" indent="-457200">
              <a:buFont typeface="+mj-lt"/>
              <a:buAutoNum type="arabicPeriod"/>
            </a:pPr>
            <a:r>
              <a:rPr lang="en-US" dirty="0" smtClean="0"/>
              <a:t>Reliability </a:t>
            </a:r>
            <a:r>
              <a:rPr lang="en-US" dirty="0" smtClean="0"/>
              <a:t>definition and model</a:t>
            </a:r>
            <a:endParaRPr lang="en-US" dirty="0" smtClean="0"/>
          </a:p>
          <a:p>
            <a:pPr marL="457200" indent="-457200">
              <a:buFont typeface="+mj-lt"/>
              <a:buAutoNum type="arabicPeriod"/>
            </a:pPr>
            <a:r>
              <a:rPr lang="en-US" dirty="0" smtClean="0"/>
              <a:t>Fault-tolerant model</a:t>
            </a:r>
          </a:p>
          <a:p>
            <a:pPr marL="457200" indent="-457200">
              <a:buFont typeface="+mj-lt"/>
              <a:buAutoNum type="arabicPeriod"/>
            </a:pPr>
            <a:r>
              <a:rPr lang="en-US" dirty="0" smtClean="0"/>
              <a:t>Calvin</a:t>
            </a:r>
            <a:endParaRPr lang="en-US" dirty="0" smtClean="0"/>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Discussion &amp; 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a:t>
                </a:r>
                <a:r>
                  <a:rPr lang="sv-SE" b="0" dirty="0" smtClean="0"/>
                  <a:t>1 – (1 - 0.95) = 0.95 &lt; 0.999</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a:t>
                </a:r>
                <a:r>
                  <a:rPr lang="sv-SE" b="0" dirty="0" smtClean="0"/>
                  <a:t>0.995 &lt; 0.999</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a:t>
                </a:r>
                <a:r>
                  <a:rPr lang="sv-SE" b="0" dirty="0" smtClean="0"/>
                  <a:t/>
                </a:r>
                <a:br>
                  <a:rPr lang="sv-SE" b="0" dirty="0" smtClean="0"/>
                </a:br>
                <a:r>
                  <a:rPr lang="sv-SE" b="0" dirty="0" smtClean="0"/>
                  <a:t>	= 0.99925 &gt; 0.999</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both when failure is detected, but also periodically every 5 seconds.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5734"/>
            <a:ext cx="6652970" cy="4322849"/>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445616"/>
            <a:ext cx="6184900" cy="24638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 cont’d</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of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many applications, e.g. </a:t>
            </a:r>
            <a:r>
              <a:rPr lang="en-US" dirty="0" smtClean="0"/>
              <a:t>stream processing applications, valuable data may be lost </a:t>
            </a:r>
            <a:r>
              <a:rPr lang="en-US" dirty="0" smtClean="0"/>
              <a:t>in case of a failure</a:t>
            </a:r>
            <a:endParaRPr lang="en-US" dirty="0" smtClean="0"/>
          </a:p>
          <a:p>
            <a:pPr>
              <a:buFont typeface="Arial" charset="0"/>
              <a:buChar char="•"/>
            </a:pPr>
            <a:r>
              <a:rPr lang="en-US" dirty="0" smtClean="0"/>
              <a:t>Service providers should ensure reliability in a seamless way, </a:t>
            </a:r>
          </a:p>
          <a:p>
            <a:pPr lvl="1">
              <a:buFont typeface="Arial" charset="0"/>
              <a:buChar char="•"/>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3027508"/>
            <a:ext cx="4850972" cy="193242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Recall:</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within a certain time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run the greedy algorithm</a:t>
            </a:r>
          </a:p>
          <a:p>
            <a:pPr marL="0" indent="0">
              <a:buNone/>
            </a:pPr>
            <a:r>
              <a:rPr lang="en-US" dirty="0" smtClean="0"/>
              <a:t>i.e.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pPr>
            <a:r>
              <a:rPr lang="en-US" dirty="0" smtClean="0"/>
              <a:t>Devise a method for dynamically ensuring a certain reliability level applications or services running in distributed environments.</a:t>
            </a:r>
          </a:p>
          <a:p>
            <a:pPr>
              <a:lnSpc>
                <a:spcPct val="100000"/>
              </a:lnSpc>
              <a:spcBef>
                <a:spcPts val="0"/>
              </a:spcBef>
              <a:spcAft>
                <a:spcPts val="0"/>
              </a:spcAft>
              <a:buSzTx/>
            </a:pPr>
            <a:endParaRPr lang="en-US" dirty="0"/>
          </a:p>
          <a:p>
            <a:pPr marL="457200" indent="-457200">
              <a:lnSpc>
                <a:spcPct val="100000"/>
              </a:lnSpc>
              <a:spcBef>
                <a:spcPts val="0"/>
              </a:spcBef>
              <a:spcAft>
                <a:spcPts val="0"/>
              </a:spcAft>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before failure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6925"/>
            <a:ext cx="7137400" cy="3581400"/>
          </a:xfrm>
        </p:spPr>
      </p:pic>
    </p:spTree>
    <p:extLst>
      <p:ext uri="{BB962C8B-B14F-4D97-AF65-F5344CB8AC3E}">
        <p14:creationId xmlns:p14="http://schemas.microsoft.com/office/powerpoint/2010/main" val="15944168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after failure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0575"/>
            <a:ext cx="7137400" cy="3594100"/>
          </a:xfrm>
        </p:spPr>
      </p:pic>
    </p:spTree>
    <p:extLst>
      <p:ext uri="{BB962C8B-B14F-4D97-AF65-F5344CB8AC3E}">
        <p14:creationId xmlns:p14="http://schemas.microsoft.com/office/powerpoint/2010/main" val="10622103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Recall</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p>
          <a:p>
            <a:pPr lvl="1">
              <a:buFont typeface="Arial" charset="0"/>
              <a:buChar char="•"/>
            </a:pPr>
            <a:r>
              <a:rPr lang="en-US" dirty="0"/>
              <a:t>T</a:t>
            </a:r>
            <a:r>
              <a:rPr lang="en-US" dirty="0" smtClean="0"/>
              <a:t>he size of the task state</a:t>
            </a:r>
          </a:p>
          <a:p>
            <a:pPr lvl="1">
              <a:buFont typeface="Arial" charset="0"/>
              <a:buChar char="•"/>
            </a:pPr>
            <a:r>
              <a:rPr lang="en-US" dirty="0" smtClean="0"/>
              <a:t>Whether or not the selected node to handle the failure succeeds or die itself, in case a new node is selected</a:t>
            </a:r>
          </a:p>
          <a:p>
            <a:pPr lvl="1">
              <a:buFont typeface="Arial" charset="0"/>
              <a:buChar char="•"/>
            </a:pPr>
            <a:r>
              <a:rPr lang="en-US" dirty="0" smtClean="0"/>
              <a:t>Whether or not the node asked to replicate its replica  succeeds or die, in case a new node is asked</a:t>
            </a:r>
          </a:p>
        </p:txBody>
      </p:sp>
      <mc:AlternateContent xmlns:mc="http://schemas.openxmlformats.org/markup-compatibility/2006" xmlns:a14="http://schemas.microsoft.com/office/drawing/2010/main">
        <mc:Choice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09" y="2687781"/>
            <a:ext cx="4184499" cy="3573183"/>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Most previous work aims at maximizing the reliability under various constraints such as</a:t>
            </a:r>
            <a:endParaRPr lang="en-US" dirty="0"/>
          </a:p>
          <a:p>
            <a:pPr lvl="1">
              <a:buFont typeface="Arial" charset="0"/>
              <a:buChar char="•"/>
            </a:pPr>
            <a:r>
              <a:rPr lang="en-US" dirty="0"/>
              <a:t>Meeting </a:t>
            </a:r>
            <a:r>
              <a:rPr lang="en-US" dirty="0" smtClean="0"/>
              <a:t>deadlines, or</a:t>
            </a:r>
          </a:p>
          <a:p>
            <a:pPr lvl="1">
              <a:buFont typeface="Arial" charset="0"/>
              <a:buChar char="•"/>
            </a:pPr>
            <a:r>
              <a:rPr lang="en-US" dirty="0" smtClean="0"/>
              <a:t>Minimizing execution time</a:t>
            </a:r>
          </a:p>
          <a:p>
            <a:pPr>
              <a:buFont typeface="Arial" charset="0"/>
              <a:buChar char="•"/>
            </a:pPr>
            <a:r>
              <a:rPr lang="en-US" dirty="0" smtClean="0"/>
              <a:t>Others focus on the reliability of producing the </a:t>
            </a:r>
            <a:r>
              <a:rPr lang="en-US" i="1" dirty="0" smtClean="0"/>
              <a:t>correct</a:t>
            </a:r>
            <a:r>
              <a:rPr lang="en-US" dirty="0" smtClean="0"/>
              <a:t> result</a:t>
            </a:r>
          </a:p>
          <a:p>
            <a:pPr>
              <a:buFont typeface="Arial" charset="0"/>
              <a:buChar char="•"/>
            </a:pPr>
            <a:r>
              <a:rPr lang="en-US" dirty="0" smtClean="0"/>
              <a:t>Some </a:t>
            </a:r>
            <a:r>
              <a:rPr lang="en-US" dirty="0" smtClean="0"/>
              <a:t>has maximizing reliability as a primary objective, but do not ensure a certain reliability is met</a:t>
            </a:r>
          </a:p>
          <a:p>
            <a:pPr>
              <a:buFont typeface="Arial" charset="0"/>
              <a:buChar char="•"/>
            </a:pPr>
            <a:r>
              <a:rPr lang="en-US" dirty="0" smtClean="0"/>
              <a:t>Others ensure a certain reliability is met, but do not ensure this reliability is met over time</a:t>
            </a:r>
          </a:p>
          <a:p>
            <a:pPr lvl="1">
              <a:buFont typeface="Arial" charset="0"/>
              <a:buChar char="•"/>
            </a:pPr>
            <a:r>
              <a:rPr lang="en-US" dirty="0" smtClean="0"/>
              <a:t>Some using replication does not start new replicas in case of failure</a:t>
            </a:r>
            <a:endParaRPr lang="en-US" dirty="0"/>
          </a:p>
          <a:p>
            <a:pPr>
              <a:buFont typeface="Arial" charset="0"/>
              <a:buChar char="•"/>
            </a:pPr>
            <a:endParaRPr lang="en-US" dirty="0" smtClean="0"/>
          </a:p>
          <a:p>
            <a:pPr>
              <a:buFont typeface="Arial" charset="0"/>
              <a:buChar char="•"/>
            </a:pP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a:t> The model was implemented and tested using Calvin</a:t>
            </a:r>
          </a:p>
          <a:p>
            <a:pPr>
              <a:buFont typeface="Arial" panose="020B0604020202020204" pitchFamily="34" charset="0"/>
              <a:buChar char="•"/>
            </a:pPr>
            <a:r>
              <a:rPr lang="en-US" dirty="0" smtClean="0"/>
              <a:t>Calvin </a:t>
            </a:r>
            <a:r>
              <a:rPr lang="en-US" dirty="0" smtClean="0"/>
              <a:t>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endParaRPr lang="en-US" dirty="0" smtClean="0"/>
          </a:p>
          <a:p>
            <a:pPr lvl="1">
              <a:buFont typeface="Arial" panose="020B0604020202020204" pitchFamily="34" charset="0"/>
              <a:buChar char="•"/>
            </a:pPr>
            <a:r>
              <a:rPr lang="en-US" dirty="0" smtClean="0"/>
              <a:t>Actors,</a:t>
            </a:r>
          </a:p>
          <a:p>
            <a:pPr lvl="1">
              <a:buFont typeface="Arial" panose="020B0604020202020204" pitchFamily="34" charset="0"/>
              <a:buChar char="•"/>
            </a:pPr>
            <a:r>
              <a:rPr lang="en-US" dirty="0" smtClean="0"/>
              <a:t>and </a:t>
            </a:r>
            <a:r>
              <a:rPr lang="en-US" dirty="0" smtClean="0"/>
              <a:t>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Implementation - changes </a:t>
            </a:r>
            <a:r>
              <a:rPr lang="en-US" dirty="0" smtClean="0"/>
              <a:t>made to Calvin</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 </a:t>
            </a:r>
            <a:r>
              <a:rPr lang="en-US" dirty="0" smtClean="0"/>
              <a:t>Enabled dynamic replication of actors</a:t>
            </a:r>
            <a:endParaRPr lang="en-US" dirty="0" smtClean="0"/>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a:t>
            </a:r>
            <a:r>
              <a:rPr lang="en-US" dirty="0" smtClean="0"/>
              <a:t>runtimes</a:t>
            </a:r>
          </a:p>
          <a:p>
            <a:pPr lvl="1">
              <a:buFont typeface="Arial" charset="0"/>
              <a:buChar char="•"/>
            </a:pPr>
            <a:r>
              <a:rPr lang="en-US" dirty="0" smtClean="0"/>
              <a:t>Could be used to include other data as well</a:t>
            </a:r>
            <a:endParaRPr lang="en-US" dirty="0" smtClean="0"/>
          </a:p>
          <a:p>
            <a:pPr>
              <a:buFont typeface="Arial" charset="0"/>
              <a:buChar char="•"/>
            </a:pPr>
            <a:r>
              <a:rPr lang="en-US" dirty="0" smtClean="0"/>
              <a:t> Lost node handler – handles lost </a:t>
            </a:r>
            <a:r>
              <a:rPr lang="en-US" dirty="0" smtClean="0"/>
              <a:t>node</a:t>
            </a:r>
            <a:endParaRPr lang="en-US" dirty="0" smtClean="0"/>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lnSpcReduction="1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a:t>
            </a:r>
          </a:p>
          <a:p>
            <a:pPr marL="749808" lvl="1" indent="-457200">
              <a:buFont typeface="+mj-lt"/>
              <a:buAutoNum type="arabicPeriod"/>
            </a:pPr>
            <a:r>
              <a:rPr lang="en-US" dirty="0" smtClean="0"/>
              <a:t>choosing the most reliable nodes, and </a:t>
            </a:r>
          </a:p>
          <a:p>
            <a:pPr marL="749808" lvl="1" indent="-457200">
              <a:buFont typeface="+mj-lt"/>
              <a:buAutoNum type="arabicPeriod"/>
            </a:pPr>
            <a:r>
              <a:rPr lang="en-US" dirty="0" smtClean="0"/>
              <a:t>moving replicas to more reliable nodes as they become available, and deleting unnecessary replicas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Average time </a:t>
            </a:r>
            <a:r>
              <a:rPr lang="en-US" i="1" dirty="0" smtClean="0"/>
              <a:t>t</a:t>
            </a:r>
            <a:r>
              <a:rPr lang="en-US" dirty="0" smtClean="0"/>
              <a:t>: 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a:t>
            </a:r>
            <a:r>
              <a:rPr lang="en-US" dirty="0" smtClean="0"/>
              <a:t>stable nodes,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Recall MTBF is based on latest 3 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a:p>
            <a:pPr lvl="1">
              <a:buFont typeface="Arial" charset="0"/>
              <a:buChar char="•"/>
            </a:pPr>
            <a:r>
              <a:rPr lang="en-US" dirty="0" smtClean="0"/>
              <a:t>When a node fails, all tasks running on that node fails as well, and if the node is restarted, the jobs running on it is not.</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p>
          <a:p>
            <a:pPr>
              <a:buFont typeface="Arial" panose="020B0604020202020204" pitchFamily="34" charset="0"/>
              <a:buChar char="•"/>
            </a:pPr>
            <a:r>
              <a:rPr lang="en-US" dirty="0" smtClean="0"/>
              <a:t>The goal was simply to show how easily the scheduling algorithm could be replaced, more specifically, the selection of nodes to place replicas on</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All values such as heartbeat timeout time, default MTBF/replication time, etc. was chosen so that we could run experiments for a couple of minutes and still have a lot of failures</a:t>
            </a:r>
          </a:p>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normAutofit lnSpcReduction="10000"/>
          </a:bodyPr>
          <a:lstStyle/>
          <a:p>
            <a:pPr>
              <a:buFont typeface="Arial" panose="020B0604020202020204" pitchFamily="34" charset="0"/>
              <a:buChar char="•"/>
            </a:pPr>
            <a:r>
              <a:rPr lang="en-US" dirty="0" smtClean="0"/>
              <a:t> Investigate the scalability of our model</a:t>
            </a:r>
          </a:p>
          <a:p>
            <a:pPr lvl="1">
              <a:buFont typeface="Arial" panose="020B0604020202020204" pitchFamily="34" charset="0"/>
              <a:buChar char="•"/>
            </a:pPr>
            <a:r>
              <a:rPr lang="en-US" dirty="0" smtClean="0"/>
              <a:t>Only tested using a cluster of 6 servers</a:t>
            </a:r>
          </a:p>
          <a:p>
            <a:pPr>
              <a:buFont typeface="Arial" panose="020B0604020202020204" pitchFamily="34" charset="0"/>
              <a:buChar char="•"/>
            </a:pPr>
            <a:r>
              <a:rPr lang="en-US" dirty="0" smtClean="0"/>
              <a:t>The reliability model is 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Take current nodes into account – e.g. two nodes in same rack has less reliability than two nodes in different racks</a:t>
            </a:r>
          </a:p>
          <a:p>
            <a:pPr lvl="1">
              <a:buFont typeface="Arial" panose="020B0604020202020204" pitchFamily="34" charset="0"/>
              <a:buChar char="•"/>
            </a:pPr>
            <a:r>
              <a:rPr lang="en-US" dirty="0" smtClean="0"/>
              <a:t>Applying machine learning – since the reliability of running applications is periodically monitored, preventative measures such as moving replicas or creating new replicas before failures happen could be applied</a:t>
            </a:r>
          </a:p>
          <a:p>
            <a:pPr>
              <a:buFont typeface="Arial" panose="020B0604020202020204" pitchFamily="34" charset="0"/>
              <a:buChar char="•"/>
            </a:pPr>
            <a:r>
              <a:rPr lang="en-US" dirty="0" smtClean="0"/>
              <a:t> Adding a consensus algorithm</a:t>
            </a:r>
          </a:p>
          <a:p>
            <a:pPr lvl="1">
              <a:buFont typeface="Arial" panose="020B0604020202020204" pitchFamily="34" charset="0"/>
              <a:buChar char="•"/>
            </a:pPr>
            <a:r>
              <a:rPr lang="en-US" dirty="0" smtClean="0"/>
              <a:t>Detect nodes producing the wrong result</a:t>
            </a:r>
          </a:p>
          <a:p>
            <a:pPr>
              <a:buFont typeface="Arial" panose="020B0604020202020204" pitchFamily="34" charset="0"/>
              <a:buChar char="•"/>
            </a:pPr>
            <a:r>
              <a:rPr lang="en-US" dirty="0" smtClean="0"/>
              <a:t> The scheduling can be extended by</a:t>
            </a:r>
          </a:p>
          <a:p>
            <a:pPr lvl="1">
              <a:buFont typeface="Arial" panose="020B0604020202020204" pitchFamily="34" charset="0"/>
              <a:buChar char="•"/>
            </a:pPr>
            <a:r>
              <a:rPr lang="en-US" dirty="0" smtClean="0"/>
              <a:t>Include nodes´ load and resources in the scheduling</a:t>
            </a:r>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2907</TotalTime>
  <Words>6787</Words>
  <Application>Microsoft Macintosh PowerPoint</Application>
  <PresentationFormat>Widescreen</PresentationFormat>
  <Paragraphs>782</Paragraphs>
  <Slides>89</Slides>
  <Notes>67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Calibri</vt:lpstr>
      <vt:lpstr>Calibri Light</vt:lpstr>
      <vt:lpstr>Cambria Math</vt:lpstr>
      <vt:lpstr>Monaco</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 cont’d</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 cont’d</vt:lpstr>
      <vt:lpstr>Optimization example cont’d</vt:lpstr>
      <vt:lpstr>Optimization example cont’d</vt:lpstr>
      <vt:lpstr>Optimization example cont’d</vt:lpstr>
      <vt:lpstr>Optimization example cont’d</vt:lpstr>
      <vt:lpstr>Optimization example cont’d</vt:lpstr>
      <vt:lpstr>Optimization example cont’d</vt:lpstr>
      <vt:lpstr>Detecting node failure</vt:lpstr>
      <vt:lpstr>Detecting node failure - best and worst case</vt:lpstr>
      <vt:lpstr>Handling node failure</vt:lpstr>
      <vt:lpstr>Handling node failure cont’d</vt:lpstr>
      <vt:lpstr>Handling node failure cont’d</vt:lpstr>
      <vt:lpstr>Handling node failure cont’d</vt:lpstr>
      <vt:lpstr>Handling node failure cont’d</vt:lpstr>
      <vt:lpstr>Handling node failure cont’d</vt:lpstr>
      <vt:lpstr>Handling node failure cont’d</vt:lpstr>
      <vt:lpstr>Example – before failure</vt:lpstr>
      <vt:lpstr>Example – after failure</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Implementation - changes made to Calvin</vt:lpstr>
      <vt:lpstr>Experiments</vt:lpstr>
      <vt:lpstr>Experiments setup</vt:lpstr>
      <vt:lpstr>Application used in experiments</vt:lpstr>
      <vt:lpstr>Application used in experiments cont’d.</vt:lpstr>
      <vt:lpstr>Simulating node failure</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 – replication time laptop</vt:lpstr>
      <vt:lpstr>Result – replication time server</vt:lpstr>
      <vt:lpstr>Result</vt:lpstr>
      <vt:lpstr>Considering load in the scheduling</vt:lpstr>
      <vt:lpstr>Considering load in the scheduling, cont’d.</vt:lpstr>
      <vt:lpstr>Considering load in the scheduling, cont’d.</vt:lpstr>
      <vt:lpstr>Considering load in the scheduling, cont’d.</vt:lpstr>
      <vt:lpstr>Discussion</vt:lpstr>
      <vt:lpstr>Replication time</vt:lpstr>
      <vt:lpstr>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165</cp:revision>
  <dcterms:created xsi:type="dcterms:W3CDTF">2016-04-26T11:03:39Z</dcterms:created>
  <dcterms:modified xsi:type="dcterms:W3CDTF">2016-05-08T13:14:18Z</dcterms:modified>
</cp:coreProperties>
</file>